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71" r:id="rId16"/>
    <p:sldId id="272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33" y="-29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5BE8DAD-C8AC-4AB0-B83E-46FFDF5A85F1}" type="datetimeFigureOut">
              <a:rPr lang="ru-RU" smtClean="0"/>
              <a:pPr/>
              <a:t>06.09.2011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3B8FE34-AE5F-4C8A-8E1A-55F42480E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797152"/>
            <a:ext cx="6400800" cy="16002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b="1" dirty="0" smtClean="0"/>
              <a:t>Горбунова Елена Владимировна,</a:t>
            </a:r>
            <a:endParaRPr lang="ru-RU" dirty="0" smtClean="0"/>
          </a:p>
          <a:p>
            <a:pPr algn="r"/>
            <a:r>
              <a:rPr lang="ru-RU" dirty="0" smtClean="0"/>
              <a:t>педагог дополнительного образования</a:t>
            </a:r>
          </a:p>
          <a:p>
            <a:pPr algn="r"/>
            <a:r>
              <a:rPr lang="ru-RU" dirty="0" smtClean="0"/>
              <a:t> </a:t>
            </a:r>
          </a:p>
          <a:p>
            <a:pPr algn="r"/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180975" indent="714375" algn="l"/>
            <a:r>
              <a:rPr lang="ru-RU" b="1" i="1" dirty="0" smtClean="0"/>
              <a:t>Мастер-класс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r>
              <a:rPr lang="ru-RU" sz="2700" b="1" i="1" dirty="0" smtClean="0"/>
              <a:t>Мастер-класс</a:t>
            </a:r>
            <a:br>
              <a:rPr lang="ru-RU" sz="2700" b="1" i="1" dirty="0" smtClean="0"/>
            </a:br>
            <a:r>
              <a:rPr lang="ru-RU" b="1" dirty="0" smtClean="0"/>
              <a:t>Создание календаря </a:t>
            </a:r>
            <a:br>
              <a:rPr lang="ru-RU" b="1" dirty="0" smtClean="0"/>
            </a:br>
            <a:r>
              <a:rPr lang="ru-RU" b="1" dirty="0" smtClean="0"/>
              <a:t>в программе Corel Draw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602128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Прокопьевск, 2011</a:t>
            </a:r>
            <a:endParaRPr lang="ru-RU" dirty="0"/>
          </a:p>
        </p:txBody>
      </p:sp>
      <p:pic>
        <p:nvPicPr>
          <p:cNvPr id="1026" name="Picture 2" descr="D:\Для работы\создание календаря\untitled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17032"/>
            <a:ext cx="1929805" cy="261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Для работы\создание календаря\untitled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8640"/>
            <a:ext cx="3188618" cy="2355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5904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/>
              <a:t>6. Одно из предназначений любого календаря - показывать отдельным цветом праздничные дни. Однако в каждой стране свои праздники и свои выходные дни, поэтому для определения нерабочих дней необходимо вручную указать их. Делается это с помощью кнопки </a:t>
            </a:r>
            <a:r>
              <a:rPr lang="ru-RU" dirty="0" err="1" smtClean="0"/>
              <a:t>Holidays</a:t>
            </a:r>
            <a:r>
              <a:rPr lang="ru-RU" dirty="0" smtClean="0"/>
              <a:t> (Праздники). В новом окне в поле </a:t>
            </a:r>
            <a:r>
              <a:rPr lang="ru-RU" dirty="0" err="1" smtClean="0"/>
              <a:t>Month</a:t>
            </a:r>
            <a:r>
              <a:rPr lang="ru-RU" dirty="0" smtClean="0"/>
              <a:t> (Месяц) выбирается месяц, в котором есть праздник, в поле </a:t>
            </a:r>
            <a:r>
              <a:rPr lang="ru-RU" dirty="0" err="1" smtClean="0"/>
              <a:t>Day</a:t>
            </a:r>
            <a:r>
              <a:rPr lang="ru-RU" dirty="0" smtClean="0"/>
              <a:t> (День) устанавливается число.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60648"/>
            <a:ext cx="27051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80112" y="3861048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/>
            <a:r>
              <a:rPr lang="ru-RU" dirty="0" smtClean="0"/>
              <a:t>Кроме этого, можно прописать название этого праздника. Указав информацию о праздничном дне, нажмите кнопку </a:t>
            </a:r>
            <a:r>
              <a:rPr lang="ru-RU" dirty="0" err="1" smtClean="0"/>
              <a:t>Add</a:t>
            </a:r>
            <a:r>
              <a:rPr lang="ru-RU" dirty="0" smtClean="0"/>
              <a:t>/</a:t>
            </a:r>
            <a:r>
              <a:rPr lang="ru-RU" dirty="0" err="1" smtClean="0"/>
              <a:t>Modify</a:t>
            </a:r>
            <a:r>
              <a:rPr lang="ru-RU" dirty="0" smtClean="0"/>
              <a:t> (Добавить/Редактировать), чтобы внести данные в макет. Теперь праздничные дни на календаре будут выделены.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523875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 стрелкой 5"/>
          <p:cNvCxnSpPr/>
          <p:nvPr/>
        </p:nvCxnSpPr>
        <p:spPr>
          <a:xfrm rot="5400000">
            <a:off x="1079612" y="2384884"/>
            <a:ext cx="2304256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275856" y="2492896"/>
            <a:ext cx="2952328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 smtClean="0"/>
              <a:t>7. Слева внизу есть три вкладки. Первая, открытая в диалоговом окне – вкладка вида страницы. По умолчанию календарь будет создан соответственно размеру открытого в </a:t>
            </a:r>
            <a:r>
              <a:rPr lang="ru-RU" dirty="0" err="1" smtClean="0"/>
              <a:t>CorelDRAW</a:t>
            </a:r>
            <a:r>
              <a:rPr lang="ru-RU" dirty="0" smtClean="0"/>
              <a:t> документа. Сняв галочку в окошке “Создать календарь в настоящем документе”, вы можете ввести любой размер.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4968552" cy="447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rot="5400000">
            <a:off x="-972616" y="3429000"/>
            <a:ext cx="3528392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80112" y="1700808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/>
              <a:t>На панели «</a:t>
            </a:r>
            <a:r>
              <a:rPr lang="ru-RU" dirty="0" err="1" smtClean="0"/>
              <a:t>Margins</a:t>
            </a:r>
            <a:r>
              <a:rPr lang="ru-RU" dirty="0" smtClean="0"/>
              <a:t>» можно указать расстояние между краями листа и календарём. В выпадающем списке «</a:t>
            </a:r>
            <a:r>
              <a:rPr lang="ru-RU" dirty="0" err="1" smtClean="0"/>
              <a:t>Units</a:t>
            </a:r>
            <a:r>
              <a:rPr lang="ru-RU" dirty="0" smtClean="0"/>
              <a:t>» устанавливается, в каких единицах измерения будет показано расстояние.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3131840" y="3717032"/>
            <a:ext cx="2448272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80112" y="4581128"/>
            <a:ext cx="338437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indent="361950" algn="just"/>
            <a:r>
              <a:rPr lang="ru-RU" dirty="0" smtClean="0"/>
              <a:t>Кроме того вы можете установить горизонтальное или вертикальное положение листа.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1547664" y="4869160"/>
            <a:ext cx="417646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8. Вкладки «</a:t>
            </a:r>
            <a:r>
              <a:rPr lang="ru-RU" dirty="0" err="1" smtClean="0"/>
              <a:t>Large</a:t>
            </a:r>
            <a:r>
              <a:rPr lang="ru-RU" dirty="0" smtClean="0"/>
              <a:t>: </a:t>
            </a:r>
            <a:r>
              <a:rPr lang="ru-RU" dirty="0" err="1" smtClean="0"/>
              <a:t>Header</a:t>
            </a:r>
            <a:r>
              <a:rPr lang="ru-RU" dirty="0" smtClean="0"/>
              <a:t>» и «</a:t>
            </a:r>
            <a:r>
              <a:rPr lang="ru-RU" dirty="0" err="1" smtClean="0"/>
              <a:t>Small</a:t>
            </a:r>
            <a:r>
              <a:rPr lang="ru-RU" dirty="0" smtClean="0"/>
              <a:t>: </a:t>
            </a:r>
            <a:r>
              <a:rPr lang="ru-RU" dirty="0" err="1" smtClean="0"/>
              <a:t>Header</a:t>
            </a:r>
            <a:r>
              <a:rPr lang="ru-RU" dirty="0" smtClean="0"/>
              <a:t>» отвечают за редактирование шапки календаря на месяц. Перечислим все основные возможности на этой вкладке.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628800"/>
            <a:ext cx="3790950" cy="328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12687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Для названия месяца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1700808"/>
            <a:ext cx="28438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8097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Изменение шрифта</a:t>
            </a:r>
          </a:p>
          <a:p>
            <a:pPr marL="266700" indent="-18097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Изменение цвета области</a:t>
            </a:r>
          </a:p>
          <a:p>
            <a:pPr marL="266700" indent="-18097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Включение/выключение видимости границ области</a:t>
            </a:r>
          </a:p>
          <a:p>
            <a:pPr marL="266700" indent="-18097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Отображение года Для названий дней недели: рядом после название месяца («</a:t>
            </a:r>
            <a:r>
              <a:rPr lang="ru-RU" sz="1600" dirty="0" err="1" smtClean="0"/>
              <a:t>Show</a:t>
            </a:r>
            <a:r>
              <a:rPr lang="ru-RU" sz="1600" dirty="0" smtClean="0"/>
              <a:t> </a:t>
            </a:r>
            <a:r>
              <a:rPr lang="ru-RU" sz="1600" dirty="0" err="1" smtClean="0"/>
              <a:t>Year</a:t>
            </a:r>
            <a:r>
              <a:rPr lang="ru-RU" sz="1600" dirty="0" smtClean="0"/>
              <a:t>»)</a:t>
            </a:r>
          </a:p>
          <a:p>
            <a:pPr marL="266700" indent="-180975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Изменение высоты области, в которой располагается название месяца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6176" y="12687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Для названий дней недели:</a:t>
            </a:r>
            <a:endParaRPr lang="ru-RU" i="1" u="sng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195736" y="1916832"/>
            <a:ext cx="1224136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411760" y="3501008"/>
            <a:ext cx="1008112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1475656" y="3933056"/>
            <a:ext cx="1872208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699792" y="2420888"/>
            <a:ext cx="144016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411760" y="2996952"/>
            <a:ext cx="1008112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516216" y="1772816"/>
            <a:ext cx="262778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/>
              <a:t>Изменение </a:t>
            </a:r>
            <a:r>
              <a:rPr lang="ru-RU" sz="1600" dirty="0" smtClean="0"/>
              <a:t>шрифта.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Изменение цвета областей, в которых располагается название дней недели.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Включение/выключение видимости границ областей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Отображение </a:t>
            </a:r>
            <a:r>
              <a:rPr lang="ru-RU" sz="1600" dirty="0"/>
              <a:t>названий снизу или </a:t>
            </a:r>
            <a:r>
              <a:rPr lang="ru-RU" sz="1600" dirty="0" smtClean="0"/>
              <a:t>сверху.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 Отображение </a:t>
            </a:r>
            <a:r>
              <a:rPr lang="ru-RU" sz="1600" dirty="0"/>
              <a:t>полных, сокращенных или однобуквенных названий дней недели.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59632" y="5733256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Также вы можете установить свой шрифт для одного дня недели («</a:t>
            </a:r>
            <a:r>
              <a:rPr lang="ru-RU" sz="1400" dirty="0" err="1" smtClean="0"/>
              <a:t>Header</a:t>
            </a:r>
            <a:r>
              <a:rPr lang="ru-RU" sz="1400" dirty="0" smtClean="0"/>
              <a:t> </a:t>
            </a:r>
            <a:r>
              <a:rPr lang="ru-RU" sz="1400" dirty="0" err="1" smtClean="0"/>
              <a:t>Highlight</a:t>
            </a:r>
            <a:r>
              <a:rPr lang="ru-RU" sz="1400" dirty="0" smtClean="0"/>
              <a:t>»). Этот день выбирается в настройках основной части календаря.</a:t>
            </a:r>
          </a:p>
          <a:p>
            <a:endParaRPr lang="ru-RU" sz="1400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 rot="10800000" flipV="1">
            <a:off x="5868144" y="1988840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0800000" flipV="1">
            <a:off x="5940152" y="2348880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>
            <a:off x="6012160" y="3212976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6200000" flipV="1">
            <a:off x="6084168" y="3573016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6200000" flipV="1">
            <a:off x="5904148" y="3897052"/>
            <a:ext cx="864096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16200000" flipV="1">
            <a:off x="3671900" y="5121188"/>
            <a:ext cx="1296144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Вкладки «</a:t>
            </a:r>
            <a:r>
              <a:rPr lang="ru-RU" dirty="0" err="1" smtClean="0"/>
              <a:t>Large</a:t>
            </a:r>
            <a:r>
              <a:rPr lang="ru-RU" dirty="0" smtClean="0"/>
              <a:t>: </a:t>
            </a:r>
            <a:r>
              <a:rPr lang="ru-RU" dirty="0" err="1" smtClean="0"/>
              <a:t>Body</a:t>
            </a:r>
            <a:r>
              <a:rPr lang="ru-RU" dirty="0" smtClean="0"/>
              <a:t>» и «</a:t>
            </a:r>
            <a:r>
              <a:rPr lang="ru-RU" dirty="0" err="1" smtClean="0"/>
              <a:t>Small</a:t>
            </a:r>
            <a:r>
              <a:rPr lang="ru-RU" dirty="0" smtClean="0"/>
              <a:t>: </a:t>
            </a:r>
            <a:r>
              <a:rPr lang="ru-RU" dirty="0" err="1" smtClean="0"/>
              <a:t>Body</a:t>
            </a:r>
            <a:r>
              <a:rPr lang="ru-RU" dirty="0" smtClean="0"/>
              <a:t>» отвечают за редактирование основной части календаря.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374441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Выбор</a:t>
            </a:r>
            <a:r>
              <a:rPr lang="ru-RU" dirty="0" smtClean="0"/>
              <a:t> </a:t>
            </a:r>
            <a:r>
              <a:rPr lang="ru-RU" sz="1600" dirty="0" smtClean="0"/>
              <a:t>между горизонтальной и вертикальной ориентацией календаря 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Изменение шрифта для чисел 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Изменения цвета ячеек, в которых находятся числа 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Включение/выключение видимости горизонтальных и вертикальных полос, разделяющих ячейки, кроме основных границ («</a:t>
            </a:r>
            <a:r>
              <a:rPr lang="ru-RU" sz="1600" dirty="0" err="1" smtClean="0"/>
              <a:t>Dividers</a:t>
            </a:r>
            <a:r>
              <a:rPr lang="ru-RU" sz="1600" dirty="0" smtClean="0"/>
              <a:t>») 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Включение/выключение видимости основных границ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ru-RU" sz="1600" dirty="0" smtClean="0"/>
              <a:t>Изменение расположения чисел относительно выделенных под них ячеек («</a:t>
            </a:r>
            <a:r>
              <a:rPr lang="ru-RU" sz="1600" dirty="0" err="1" smtClean="0"/>
              <a:t>Text</a:t>
            </a:r>
            <a:r>
              <a:rPr lang="ru-RU" sz="1600" dirty="0" smtClean="0"/>
              <a:t> </a:t>
            </a:r>
            <a:r>
              <a:rPr lang="ru-RU" sz="1600" dirty="0" err="1" smtClean="0"/>
              <a:t>Position</a:t>
            </a:r>
            <a:r>
              <a:rPr lang="ru-RU" sz="1600" dirty="0" smtClean="0"/>
              <a:t>») </a:t>
            </a:r>
          </a:p>
          <a:p>
            <a:pPr marL="342900" indent="-342900"/>
            <a:endParaRPr lang="ru-RU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671392" y="4149080"/>
            <a:ext cx="54726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Возможность </a:t>
            </a:r>
            <a:r>
              <a:rPr lang="ru-RU" sz="1600" dirty="0"/>
              <a:t>настройки шрифта для праздничных дат, а также чисел, относящихся к определенному дню недели (подразумевается, конечно же, выходной день недели, который у нас является воскресеньем, но можно указать любой другой)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/>
              <a:t>Возможность настройки шрифта для праздничных дат, а также чисел, относящихся к определенному дню недели (подразумевается, конечно же, выходной день недели, который у нас является воскресеньем, но можно указать любой другой) </a:t>
            </a:r>
          </a:p>
          <a:p>
            <a:endParaRPr lang="ru-RU" sz="16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t="47983"/>
          <a:stretch>
            <a:fillRect/>
          </a:stretch>
        </p:blipFill>
        <p:spPr bwMode="auto">
          <a:xfrm>
            <a:off x="3851920" y="980728"/>
            <a:ext cx="5195714" cy="293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>
            <a:off x="3275856" y="1412776"/>
            <a:ext cx="792088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491880" y="1916832"/>
            <a:ext cx="936104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779912" y="2348880"/>
            <a:ext cx="1728192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987824" y="2780928"/>
            <a:ext cx="144016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 flipH="1" flipV="1">
            <a:off x="3059832" y="3429000"/>
            <a:ext cx="1368152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5544108" y="2744924"/>
            <a:ext cx="1944216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/>
            <a:r>
              <a:rPr lang="ru-RU" dirty="0" smtClean="0"/>
              <a:t>После настройки внешнего вида календаря, для его формирования на рабочем листе (или листах, если у вас выбрано несколько месяцев), нужно нажать кнопку «</a:t>
            </a:r>
            <a:r>
              <a:rPr lang="ru-RU" dirty="0" err="1" smtClean="0"/>
              <a:t>Generate</a:t>
            </a:r>
            <a:r>
              <a:rPr lang="ru-RU" dirty="0" smtClean="0"/>
              <a:t>».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26876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Календарь готов!</a:t>
            </a:r>
          </a:p>
          <a:p>
            <a:pPr algn="ctr"/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340768"/>
            <a:ext cx="469455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3923928" y="1052736"/>
            <a:ext cx="4176464" cy="38164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536" y="2056686"/>
            <a:ext cx="35283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1200"/>
              </a:spcAft>
            </a:pPr>
            <a:r>
              <a:rPr lang="ru-RU" sz="1600" dirty="0" smtClean="0"/>
              <a:t>Для сохранения созданного вами форматирования календаря нужно на вкладке «</a:t>
            </a:r>
            <a:r>
              <a:rPr lang="ru-RU" sz="1600" dirty="0" err="1" smtClean="0"/>
              <a:t>Page</a:t>
            </a:r>
            <a:r>
              <a:rPr lang="ru-RU" sz="1600" dirty="0" smtClean="0"/>
              <a:t> </a:t>
            </a:r>
            <a:r>
              <a:rPr lang="ru-RU" sz="1600" dirty="0" err="1" smtClean="0"/>
              <a:t>Layout</a:t>
            </a:r>
            <a:r>
              <a:rPr lang="ru-RU" sz="1600" dirty="0" smtClean="0"/>
              <a:t>» нажать на плюсик рядом с «</a:t>
            </a:r>
            <a:r>
              <a:rPr lang="ru-RU" sz="1600" dirty="0" err="1" smtClean="0"/>
              <a:t>Formatting</a:t>
            </a:r>
            <a:r>
              <a:rPr lang="ru-RU" sz="1600" dirty="0" smtClean="0"/>
              <a:t> </a:t>
            </a:r>
            <a:r>
              <a:rPr lang="ru-RU" sz="1600" dirty="0" err="1" smtClean="0"/>
              <a:t>Style</a:t>
            </a:r>
            <a:r>
              <a:rPr lang="ru-RU" sz="1600" dirty="0" smtClean="0"/>
              <a:t>» и указать название для него. </a:t>
            </a:r>
          </a:p>
          <a:p>
            <a:pPr indent="361950">
              <a:spcAft>
                <a:spcPts val="1200"/>
              </a:spcAft>
            </a:pPr>
            <a:r>
              <a:rPr lang="ru-RU" sz="1600" dirty="0" smtClean="0"/>
              <a:t>Для загрузки сохраненного форматирования необходимо выбрать его из выпадающего списка.</a:t>
            </a:r>
          </a:p>
          <a:p>
            <a:pPr indent="361950">
              <a:spcAft>
                <a:spcPts val="1200"/>
              </a:spcAft>
            </a:pPr>
            <a:r>
              <a:rPr lang="ru-RU" sz="1600" dirty="0" smtClean="0"/>
              <a:t> Логично предположить, что кнопка с минусом удаляет указанное вами форматирование</a:t>
            </a:r>
            <a:r>
              <a:rPr lang="ru-RU" dirty="0" smtClean="0"/>
              <a:t>.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rot="16200000" flipH="1">
            <a:off x="2879812" y="3465004"/>
            <a:ext cx="2664296" cy="21602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Задание. </a:t>
            </a:r>
          </a:p>
          <a:p>
            <a:r>
              <a:rPr lang="ru-RU" dirty="0" smtClean="0"/>
              <a:t>Сгенерируйте в программе </a:t>
            </a:r>
            <a:r>
              <a:rPr lang="en-US" dirty="0" smtClean="0"/>
              <a:t>Corel Draw </a:t>
            </a:r>
            <a:r>
              <a:rPr lang="ru-RU" dirty="0" smtClean="0"/>
              <a:t>календарную сетку на 2011 г и создайте календари по образцу. Изображения и готовые надписи лежат в папке Файлы для работы</a:t>
            </a:r>
            <a:endParaRPr lang="ru-RU" dirty="0"/>
          </a:p>
        </p:txBody>
      </p:sp>
      <p:pic>
        <p:nvPicPr>
          <p:cNvPr id="5122" name="Picture 2" descr="D:\Для работы\создание календаря\файлы для работы\календарь1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840760" cy="4813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Для работы\создание календаря\файлы для работы\календарь 2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04664"/>
            <a:ext cx="4176464" cy="5848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2925"/>
            <a:r>
              <a:rPr lang="ru-RU" dirty="0" smtClean="0"/>
              <a:t>Создание календаря - это такая работа, в которой хорошо проявляется талант творческой личности. Безусловно, этот макрос не заменит работу дизайнера на 100 процентов, однако значительно сэкономит время, потраченное на создание макета, и даст возможность уделить больше времени художественному оформлению календаря.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81074">
            <a:off x="1297564" y="2283293"/>
            <a:ext cx="2927580" cy="387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348880"/>
            <a:ext cx="388206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26041">
            <a:off x="5526673" y="2299497"/>
            <a:ext cx="26955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1052736"/>
            <a:ext cx="4896544" cy="2592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Календарь — печатное издание, обязательно имеющее в своем составе календарную сетку.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2880320" cy="419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07904" y="386104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Календарь, несомненно, является одним из величайших изобретений человечества.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5013176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/>
            <a:r>
              <a:rPr lang="ru-RU" dirty="0" smtClean="0"/>
              <a:t>С началом каждого года, нам не терпится узнать, сколько дней в </a:t>
            </a:r>
            <a:r>
              <a:rPr lang="ru-RU" dirty="0" smtClean="0"/>
              <a:t>году</a:t>
            </a:r>
            <a:r>
              <a:rPr lang="ru-RU" dirty="0" smtClean="0"/>
              <a:t>, сколько праздников нас ожидает, сколько продлятся новогодние каникулы, на какой день недели выпадает День Рождения? Календарная сетка позволяет нам правильно спланировать проведение торжеств, новогодние туры и путешествия.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3265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Виды календарей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124744"/>
            <a:ext cx="33843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Карманные календари</a:t>
            </a:r>
            <a:r>
              <a:rPr lang="ru-RU" dirty="0" smtClean="0"/>
              <a:t> – эффективное и недорогое средство рекламы. Они представляют собой визитную карточку компании со всей контактной информацией. </a:t>
            </a:r>
            <a:r>
              <a:rPr lang="ru-RU" dirty="0" smtClean="0"/>
              <a:t>Яркие </a:t>
            </a:r>
            <a:r>
              <a:rPr lang="ru-RU" dirty="0" smtClean="0"/>
              <a:t>карманные календари активно используют в </a:t>
            </a:r>
            <a:r>
              <a:rPr lang="ru-RU" dirty="0" err="1" smtClean="0"/>
              <a:t>промо</a:t>
            </a:r>
            <a:r>
              <a:rPr lang="ru-RU" dirty="0" smtClean="0"/>
              <a:t> акциях</a:t>
            </a:r>
            <a:r>
              <a:rPr lang="ru-RU" dirty="0" smtClean="0"/>
              <a:t>, презентациях, выставках. Такие календари всегда удобно носить с собой, да и на столе они занимают мало места. Стильные и яркие рекламные </a:t>
            </a:r>
            <a:r>
              <a:rPr lang="ru-RU" dirty="0" smtClean="0"/>
              <a:t>карманные календари подойдут </a:t>
            </a:r>
            <a:r>
              <a:rPr lang="ru-RU" dirty="0" smtClean="0"/>
              <a:t>в качестве презента клиентам.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916832"/>
            <a:ext cx="47625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Настольные календари</a:t>
            </a:r>
            <a:r>
              <a:rPr lang="ru-RU" dirty="0" smtClean="0"/>
              <a:t> – название говорит само за себя. “Живут” они на вашем рабочем столе. Могут послужить прекрасным подарком клиентам и украсить рабочее место. Удобное подручное средство для планирования рабочей недели. Обычно настольные календари делают в виде календарей-домиков.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32656"/>
            <a:ext cx="3329168" cy="254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45434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356992"/>
            <a:ext cx="353431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Настенные календари</a:t>
            </a:r>
            <a:r>
              <a:rPr lang="ru-RU" dirty="0" smtClean="0"/>
              <a:t> – листовые календари (календари-плакаты). Достоинство листового календаря в том, что целый год перед глазами, нет необходимости листать календарь в поиске нужной даты.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916832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Календарь-плакат получается в результате размещения на одном листе крупного изображения и календарной сетки. Как правило, тематика используемых изображений очень разнообразна: это и отражение важного события, и визуализация рекламного </a:t>
            </a:r>
            <a:r>
              <a:rPr lang="ru-RU" dirty="0" err="1" smtClean="0"/>
              <a:t>слогана</a:t>
            </a:r>
            <a:r>
              <a:rPr lang="ru-RU" dirty="0" smtClean="0"/>
              <a:t> или акции какой-либо коммерческой кампании, натюрморт, природа, животные, сюжеты с «животным года» восточного календаря и многое другое. Календарь-плакат всегда найдет своего </a:t>
            </a:r>
            <a:r>
              <a:rPr lang="ru-RU" dirty="0" smtClean="0"/>
              <a:t>потребителя.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2376264" cy="278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Для работы\создание календаря\untitled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1486">
            <a:off x="6911645" y="3495713"/>
            <a:ext cx="1737316" cy="2365995"/>
          </a:xfrm>
          <a:prstGeom prst="rect">
            <a:avLst/>
          </a:prstGeom>
          <a:noFill/>
        </p:spPr>
      </p:pic>
      <p:pic>
        <p:nvPicPr>
          <p:cNvPr id="4100" name="Picture 4" descr="D:\Для работы\создание календаря\untitle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933056"/>
            <a:ext cx="1873623" cy="2507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77768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1200"/>
              </a:spcAft>
            </a:pPr>
            <a:r>
              <a:rPr lang="ru-RU" sz="2000" dirty="0" smtClean="0"/>
              <a:t>Календарь можно купить в киоске, но гораздо приятнее иметь свой собственный, сделанный своими руками. </a:t>
            </a:r>
            <a:endParaRPr lang="ru-RU" sz="20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 smtClean="0"/>
              <a:t>Во-первых</a:t>
            </a:r>
            <a:r>
              <a:rPr lang="ru-RU" sz="2000" dirty="0" smtClean="0"/>
              <a:t>, вы сможете сделать наиболее удобную для вас сетку и цифры подходящего размера. </a:t>
            </a:r>
            <a:endParaRPr lang="ru-RU" sz="20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 smtClean="0"/>
              <a:t>Во-вторых</a:t>
            </a:r>
            <a:r>
              <a:rPr lang="ru-RU" sz="2000" dirty="0" smtClean="0"/>
              <a:t>, в таком календаре можно отметить семейные праздники</a:t>
            </a:r>
            <a:r>
              <a:rPr lang="ru-RU" sz="2000" dirty="0" smtClean="0"/>
              <a:t>.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 smtClean="0"/>
              <a:t>В-третьих, на него можно поместить фотографию близкого человека или просто картинку, на которую вам будет приятно смотреть весь год. </a:t>
            </a:r>
            <a:endParaRPr lang="ru-RU" sz="2000" dirty="0" smtClean="0"/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ru-RU" sz="2000" dirty="0" smtClean="0"/>
              <a:t>И</a:t>
            </a:r>
            <a:r>
              <a:rPr lang="ru-RU" sz="2000" dirty="0" smtClean="0"/>
              <a:t>, наконец, собственноручно сделанный календарь - универсальный новогодний подарок для любого человека, будь то родственник, коллега по работе или однокурсник.</a:t>
            </a:r>
          </a:p>
          <a:p>
            <a:pPr>
              <a:spcAft>
                <a:spcPts val="1200"/>
              </a:spcAft>
            </a:pPr>
            <a:r>
              <a:rPr lang="ru-RU" sz="2000" dirty="0" smtClean="0"/>
              <a:t> </a:t>
            </a:r>
          </a:p>
          <a:p>
            <a:pPr>
              <a:spcAft>
                <a:spcPts val="1200"/>
              </a:spcAft>
            </a:pP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4941168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 smtClean="0"/>
              <a:t>Сделать календарь в </a:t>
            </a:r>
            <a:r>
              <a:rPr lang="ru-RU" dirty="0" err="1" smtClean="0"/>
              <a:t>CorelDRAW</a:t>
            </a:r>
            <a:r>
              <a:rPr lang="ru-RU" dirty="0" smtClean="0"/>
              <a:t> очень просто! Для этого не нужно бегать в панике по Интернету или скачивать какие-то дополнительные программы, потому что в </a:t>
            </a:r>
            <a:r>
              <a:rPr lang="ru-RU" dirty="0" err="1" smtClean="0"/>
              <a:t>CorelDRAW</a:t>
            </a:r>
            <a:r>
              <a:rPr lang="ru-RU" dirty="0" smtClean="0"/>
              <a:t> </a:t>
            </a:r>
            <a:r>
              <a:rPr lang="ru-RU" dirty="0" smtClean="0"/>
              <a:t>есть </a:t>
            </a:r>
            <a:r>
              <a:rPr lang="ru-RU" dirty="0" smtClean="0"/>
              <a:t>всё необходимое для создания различных календарных сеток</a:t>
            </a:r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908720"/>
            <a:ext cx="813690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Создание календаря в программе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CorelDRAW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выполняется при помощи макроса.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Чтобы его запустить, следует выполнить команду Инструменты &gt; Макрос&gt; Запустить макрос).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26064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Практическая часть</a:t>
            </a:r>
            <a:endParaRPr lang="ru-RU" b="1" cap="all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8572"/>
          <a:stretch>
            <a:fillRect/>
          </a:stretch>
        </p:blipFill>
        <p:spPr bwMode="auto">
          <a:xfrm>
            <a:off x="683568" y="2276872"/>
            <a:ext cx="75608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251520" y="404664"/>
            <a:ext cx="871296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В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открывшемся окне выберите в списке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Macros in (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Макрос в) мастер создания календарей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CalendarWizard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нажмите кнопку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Run (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Запустить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452320" cy="528638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23528" y="260649"/>
            <a:ext cx="86764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На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экране появится мастер настройки макета календаря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Oberon Calendar Wizard.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левой верхней части окна вы можете выбрать год и месяц создаваемого календаря.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052736"/>
            <a:ext cx="50577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79512" y="1340768"/>
            <a:ext cx="33843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Следующий шаг – выбор языка, на котором будут написаны названия месяцев и даты. По умолчанию неделя начинается с воскресенья, но вы можете выбрать для начала любой другой день.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H="1">
            <a:off x="3635896" y="1196752"/>
            <a:ext cx="792088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635896" y="2924944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504" y="3717032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ru-RU" dirty="0" smtClean="0"/>
              <a:t>5. Далее укажите в списке </a:t>
            </a:r>
            <a:r>
              <a:rPr lang="ru-RU" dirty="0" err="1" smtClean="0"/>
              <a:t>Layout</a:t>
            </a:r>
            <a:r>
              <a:rPr lang="ru-RU" dirty="0" smtClean="0"/>
              <a:t> (Разметка) тип сетки календаря, например, шаблон на год с местом для рисунка над сеткой (</a:t>
            </a:r>
            <a:r>
              <a:rPr lang="ru-RU" dirty="0" err="1" smtClean="0"/>
              <a:t>Year</a:t>
            </a:r>
            <a:r>
              <a:rPr lang="ru-RU" dirty="0" smtClean="0"/>
              <a:t>: </a:t>
            </a:r>
            <a:r>
              <a:rPr lang="ru-RU" dirty="0" err="1" smtClean="0"/>
              <a:t>Image</a:t>
            </a:r>
            <a:r>
              <a:rPr lang="ru-RU" dirty="0" smtClean="0"/>
              <a:t> + 12 </a:t>
            </a:r>
            <a:r>
              <a:rPr lang="ru-RU" dirty="0" err="1" smtClean="0"/>
              <a:t>Small</a:t>
            </a:r>
            <a:r>
              <a:rPr lang="ru-RU" dirty="0" smtClean="0"/>
              <a:t> [</a:t>
            </a:r>
            <a:r>
              <a:rPr lang="ru-RU" dirty="0" err="1" smtClean="0"/>
              <a:t>Bottom</a:t>
            </a:r>
            <a:r>
              <a:rPr lang="ru-RU" dirty="0" smtClean="0"/>
              <a:t>]). Чтобы лучше рассмотреть выбранный шаблон, нажмите кнопку </a:t>
            </a:r>
            <a:r>
              <a:rPr lang="ru-RU" dirty="0" err="1" smtClean="0"/>
              <a:t>Expand</a:t>
            </a:r>
            <a:r>
              <a:rPr lang="ru-RU" dirty="0" smtClean="0"/>
              <a:t> (Увеличить). 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 flipH="1" flipV="1">
            <a:off x="3635896" y="3501008"/>
            <a:ext cx="792088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339752" y="4149080"/>
            <a:ext cx="5976664" cy="2016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323</TotalTime>
  <Words>1171</Words>
  <Application>Microsoft Office PowerPoint</Application>
  <PresentationFormat>Экран (4:3)</PresentationFormat>
  <Paragraphs>67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Справедливость</vt:lpstr>
      <vt:lpstr>Мастер-класс  Мастер-класс Создание календаря  в программе Corel Draw  </vt:lpstr>
      <vt:lpstr>Календарь — печатное издание, обязательно имеющее в своем составе календарную сетку.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 Мастер-класс  Создание календаря  в программе Corel Draw</dc:title>
  <dc:creator>Елена</dc:creator>
  <cp:lastModifiedBy>Елена</cp:lastModifiedBy>
  <cp:revision>31</cp:revision>
  <dcterms:created xsi:type="dcterms:W3CDTF">2011-09-05T13:20:37Z</dcterms:created>
  <dcterms:modified xsi:type="dcterms:W3CDTF">2011-09-06T16:13:11Z</dcterms:modified>
</cp:coreProperties>
</file>