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</p:sldMasterIdLst>
  <p:sldIdLst>
    <p:sldId id="256" r:id="rId7"/>
    <p:sldId id="274" r:id="rId8"/>
    <p:sldId id="275" r:id="rId9"/>
    <p:sldId id="276" r:id="rId10"/>
    <p:sldId id="257" r:id="rId11"/>
    <p:sldId id="305" r:id="rId12"/>
    <p:sldId id="302" r:id="rId13"/>
    <p:sldId id="303" r:id="rId14"/>
    <p:sldId id="304" r:id="rId15"/>
    <p:sldId id="306" r:id="rId16"/>
    <p:sldId id="307" r:id="rId17"/>
    <p:sldId id="308" r:id="rId18"/>
    <p:sldId id="277" r:id="rId19"/>
    <p:sldId id="312" r:id="rId20"/>
    <p:sldId id="265" r:id="rId21"/>
    <p:sldId id="268" r:id="rId22"/>
    <p:sldId id="310" r:id="rId23"/>
    <p:sldId id="269" r:id="rId24"/>
    <p:sldId id="267" r:id="rId25"/>
    <p:sldId id="311" r:id="rId26"/>
    <p:sldId id="309" r:id="rId27"/>
    <p:sldId id="314" r:id="rId28"/>
    <p:sldId id="300" r:id="rId29"/>
    <p:sldId id="31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8" autoAdjust="0"/>
    <p:restoredTop sz="94660"/>
  </p:normalViewPr>
  <p:slideViewPr>
    <p:cSldViewPr>
      <p:cViewPr>
        <p:scale>
          <a:sx n="50" d="100"/>
          <a:sy n="50" d="100"/>
        </p:scale>
        <p:origin x="-115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7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5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56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65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34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6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1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4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74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77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39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5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3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22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6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3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0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8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3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3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2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67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3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0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3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8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39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5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22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67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3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0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8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39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3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22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67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3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0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13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276776-5262-4BBF-A163-2CBFA671EABE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972585-6FDA-4C58-B610-0EED967C455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9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86FE-5525-4336-9258-DC6DEF17C3EE}" type="datetimeFigureOut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18.11.2014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3EC2-E76F-4E7C-9514-3F8BD20A8847}" type="slidenum">
              <a:rPr lang="ru-RU" smtClean="0">
                <a:solidFill>
                  <a:srgbClr val="F2F2F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&#1079;&#1072;&#1076;&#1072;&#1085;&#1080;&#1077;%20&#1076;&#1083;&#1103;%20&#1087;&#1088;&#1086;&#1077;&#1082;&#1090;&#1072;.docx" TargetMode="Externa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10.wdp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../../Desktop/&#1080;&#1088;&#1084;&#1072;%20&#1089;&#1086;&#1093;&#1072;&#1076;&#1079;&#1077;.doc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1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lvl="0" indent="-341313" algn="ctr" defTabSz="912813"/>
            <a:r>
              <a:rPr lang="ru-RU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Муниципальное бюджетное образовательное учреждение дополнительного образования детей</a:t>
            </a:r>
          </a:p>
          <a:p>
            <a:pPr marL="341313" lvl="0" indent="-341313" algn="ctr" defTabSz="912813"/>
            <a:r>
              <a:rPr lang="ru-RU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«Центр дополнительного образования детей»</a:t>
            </a:r>
          </a:p>
          <a:p>
            <a:pPr marL="341313" lvl="0" indent="-341313" algn="ctr" defTabSz="912813"/>
            <a:r>
              <a:rPr lang="ru-RU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г. Прокопьевск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284983"/>
            <a:ext cx="9143999" cy="1656185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istral" pitchFamily="66" charset="0"/>
                <a:ea typeface="+mj-ea"/>
                <a:cs typeface="+mj-cs"/>
              </a:rPr>
              <a:t>«</a:t>
            </a:r>
            <a:r>
              <a:rPr lang="ru-RU" sz="80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istral" pitchFamily="66" charset="0"/>
                <a:ea typeface="+mj-ea"/>
                <a:cs typeface="+mj-cs"/>
              </a:rPr>
              <a:t>Оранжевое настроение</a:t>
            </a:r>
            <a:r>
              <a:rPr lang="ru-RU" sz="8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istral" pitchFamily="66" charset="0"/>
                <a:ea typeface="+mj-ea"/>
                <a:cs typeface="+mj-cs"/>
              </a:rPr>
              <a:t>»</a:t>
            </a:r>
            <a:r>
              <a:rPr lang="ru-RU" sz="8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istral" pitchFamily="66" charset="0"/>
                <a:ea typeface="+mj-ea"/>
                <a:cs typeface="+mj-cs"/>
              </a:rPr>
              <a:t/>
            </a:r>
            <a:br>
              <a:rPr lang="ru-RU" sz="8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04864"/>
            <a:ext cx="9144000" cy="1008112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182880" indent="0" algn="ctr">
              <a:buNone/>
            </a:pPr>
            <a:r>
              <a:rPr lang="ru-RU" sz="8000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Mistral" pitchFamily="66" charset="0"/>
              </a:rPr>
              <a:t>Творческий </a:t>
            </a:r>
            <a:r>
              <a:rPr lang="ru-RU" sz="8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Mistral" pitchFamily="66" charset="0"/>
              </a:rPr>
              <a:t>проект</a:t>
            </a:r>
            <a:br>
              <a:rPr lang="ru-RU" sz="8000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/>
                <a:latin typeface="Mistral" pitchFamily="66" charset="0"/>
              </a:rPr>
            </a:br>
            <a:endParaRPr lang="ru-RU" sz="8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1" y="5085184"/>
            <a:ext cx="4326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Карлова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Елена Александровна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педагог дополнительного образования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alibri"/>
              </a:rPr>
              <a:t>высшая категория</a:t>
            </a:r>
          </a:p>
        </p:txBody>
      </p:sp>
    </p:spTree>
    <p:extLst>
      <p:ext uri="{BB962C8B-B14F-4D97-AF65-F5344CB8AC3E}">
        <p14:creationId xmlns:p14="http://schemas.microsoft.com/office/powerpoint/2010/main" val="21101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4"/>
            <a:ext cx="4742417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71" y="1484784"/>
            <a:ext cx="3990091" cy="4167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72" y="3562817"/>
            <a:ext cx="4801046" cy="329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5202" cy="4208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" t="3944" r="3370" b="6997"/>
          <a:stretch/>
        </p:blipFill>
        <p:spPr>
          <a:xfrm>
            <a:off x="683568" y="643000"/>
            <a:ext cx="6104498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6193443" cy="4392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34" y="2924944"/>
            <a:ext cx="582396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9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" y="19050"/>
            <a:ext cx="6855583" cy="4562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84734"/>
            <a:ext cx="6121396" cy="49019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87" y="1916833"/>
            <a:ext cx="659671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7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10000"/>
                  </a:schemeClr>
                </a:solidFill>
                <a:latin typeface="Arial Black" pitchFamily="34" charset="0"/>
              </a:rPr>
              <a:t>Планирующие </a:t>
            </a:r>
            <a:r>
              <a:rPr lang="ru-RU" sz="3600" dirty="0">
                <a:solidFill>
                  <a:schemeClr val="tx1">
                    <a:lumMod val="10000"/>
                  </a:schemeClr>
                </a:solidFill>
                <a:latin typeface="Arial Black" pitchFamily="34" charset="0"/>
              </a:rPr>
              <a:t>– подготовительный этап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Объединение в группы, распределение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обязанностей.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Составление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графика работы над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проектом.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Поиск информации.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8" y="5942401"/>
            <a:ext cx="353834" cy="5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3600" dirty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Информационно – операционный этап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Работа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групп по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плану.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Консультации с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руководителем.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Систематизация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классификация.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собранного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материал.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проектного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продукта.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4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1150" r="11428" b="11631"/>
          <a:stretch/>
        </p:blipFill>
        <p:spPr>
          <a:xfrm>
            <a:off x="772766" y="1548408"/>
            <a:ext cx="3067050" cy="3067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79" y="1624608"/>
            <a:ext cx="2914650" cy="2914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695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Mistral" pitchFamily="66" charset="0"/>
                <a:cs typeface="Arial" pitchFamily="34" charset="0"/>
              </a:rPr>
              <a:t>Солнышко</a:t>
            </a:r>
            <a:endParaRPr lang="ru-RU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Mistral" pitchFamily="66" charset="0"/>
              <a:cs typeface="Arial" pitchFamily="34" charset="0"/>
            </a:endParaRPr>
          </a:p>
        </p:txBody>
      </p:sp>
      <p:pic>
        <p:nvPicPr>
          <p:cNvPr id="6148" name="Picture 4" descr="http://www.macteritsa.ru/upload/image/lyuti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 r="68518" b="7724"/>
          <a:stretch/>
        </p:blipFill>
        <p:spPr bwMode="auto">
          <a:xfrm>
            <a:off x="7536928" y="4236318"/>
            <a:ext cx="1349375" cy="25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3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www.fonstola.ru/large/201311/135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6" y="1562854"/>
            <a:ext cx="80962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04" y="547192"/>
            <a:ext cx="9120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Mistral" pitchFamily="66" charset="0"/>
              </a:rPr>
              <a:t>Оранжевая зелень</a:t>
            </a:r>
            <a:endParaRPr lang="ru-RU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23134"/>
            <a:ext cx="3225577" cy="39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2" y="3102160"/>
            <a:ext cx="4824536" cy="345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7408" r="32083" b="5926"/>
          <a:stretch/>
        </p:blipFill>
        <p:spPr>
          <a:xfrm>
            <a:off x="5535724" y="376996"/>
            <a:ext cx="2400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Mistral" pitchFamily="66" charset="0"/>
              </a:rPr>
              <a:t>Верблюд</a:t>
            </a:r>
            <a:endParaRPr lang="ru-RU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6544" y="3861049"/>
            <a:ext cx="4421932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13584" r="10477" b="22368"/>
          <a:stretch/>
        </p:blipFill>
        <p:spPr>
          <a:xfrm>
            <a:off x="35868" y="1464157"/>
            <a:ext cx="4709454" cy="33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1340"/>
          <a:stretch/>
        </p:blipFill>
        <p:spPr>
          <a:xfrm>
            <a:off x="485850" y="1412776"/>
            <a:ext cx="3672408" cy="3807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20" y="2636912"/>
            <a:ext cx="4430266" cy="3839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334" y="39143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Mistral" pitchFamily="66" charset="0"/>
              </a:rPr>
              <a:t>Оранжевые мамы и ребята</a:t>
            </a:r>
            <a:endParaRPr lang="ru-RU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cs typeface="Arial" pitchFamily="34" charset="0"/>
              </a:rPr>
              <a:t>Проект</a:t>
            </a:r>
            <a:r>
              <a:rPr lang="ru-RU" sz="3600" dirty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– совокупность приёмов, операций, которые помогают овладеть определённой областью практических или теоретических знаний в той или иной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деятельности.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6" r="3958" b="5555"/>
          <a:stretch/>
        </p:blipFill>
        <p:spPr>
          <a:xfrm>
            <a:off x="1619672" y="0"/>
            <a:ext cx="5866234" cy="3544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4814" r="7917" b="2962"/>
          <a:stretch/>
        </p:blipFill>
        <p:spPr>
          <a:xfrm>
            <a:off x="1043608" y="3756313"/>
            <a:ext cx="3920108" cy="2855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4445" r="31875" b="8519"/>
          <a:stretch/>
        </p:blipFill>
        <p:spPr>
          <a:xfrm>
            <a:off x="6141072" y="3429000"/>
            <a:ext cx="2771062" cy="32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xrest.ru/schemes/00/0b/80/99/%D0%9D%D0%BE%D1%82%D1%8B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2" b="3056"/>
          <a:stretch/>
        </p:blipFill>
        <p:spPr bwMode="auto">
          <a:xfrm>
            <a:off x="-206504" y="0"/>
            <a:ext cx="9579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27869" r="7282" b="9251"/>
          <a:stretch/>
        </p:blipFill>
        <p:spPr>
          <a:xfrm>
            <a:off x="4551000" y="2204864"/>
            <a:ext cx="4341480" cy="429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91264" cy="100811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10000"/>
                  </a:schemeClr>
                </a:solidFill>
                <a:latin typeface="Arial Black" pitchFamily="34" charset="0"/>
              </a:rPr>
              <a:t>Рефлексивно – оценочный этап</a:t>
            </a:r>
            <a:endParaRPr lang="ru-RU" sz="3600" dirty="0">
              <a:solidFill>
                <a:schemeClr val="tx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Выбор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формы представления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проекта.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Составление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текста для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представления.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Репетиция представления.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Представление проекта.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4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96" y="3028793"/>
            <a:ext cx="3223467" cy="322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3435474" cy="4899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603448"/>
            <a:ext cx="6878713" cy="72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istral" pitchFamily="66" charset="0"/>
              </a:rPr>
              <a:t>Творческих успехов!</a:t>
            </a:r>
            <a:endParaRPr lang="ru-RU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istral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2924944"/>
            <a:ext cx="2531894" cy="242049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992933"/>
            <a:ext cx="5688632" cy="6284512"/>
          </a:xfrm>
        </p:spPr>
      </p:pic>
      <p:sp>
        <p:nvSpPr>
          <p:cNvPr id="7" name="TextBox 6"/>
          <p:cNvSpPr txBox="1"/>
          <p:nvPr/>
        </p:nvSpPr>
        <p:spPr>
          <a:xfrm>
            <a:off x="2796580" y="1354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istral" pitchFamily="66" charset="0"/>
              </a:rPr>
              <a:t>До новых встреч!</a:t>
            </a:r>
            <a:endParaRPr lang="ru-RU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cs typeface="Aharoni" pitchFamily="2" charset="-79"/>
              </a:rPr>
              <a:t>Задачи проектной деятельности</a:t>
            </a:r>
            <a:endParaRPr lang="ru-RU" sz="3600" b="1" dirty="0">
              <a:solidFill>
                <a:schemeClr val="tx1">
                  <a:lumMod val="10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раскрытие творческого потенциала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умение  работать в группе; </a:t>
            </a:r>
          </a:p>
          <a:p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деятельность, направленная на решение  интересной проблемы, сформулированной самими учащимися;</a:t>
            </a:r>
          </a:p>
          <a:p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умение презентовать свою работу.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4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cs typeface="Arial" pitchFamily="34" charset="0"/>
              </a:rPr>
              <a:t>Мотивационный </a:t>
            </a:r>
            <a:r>
              <a:rPr lang="ru-RU" sz="4000" b="1" dirty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cs typeface="Arial" pitchFamily="34" charset="0"/>
              </a:rPr>
              <a:t>этап</a:t>
            </a:r>
            <a:br>
              <a:rPr lang="ru-RU" sz="4000" b="1" dirty="0">
                <a:solidFill>
                  <a:schemeClr val="tx1">
                    <a:lumMod val="10000"/>
                  </a:schemeClr>
                </a:solidFill>
                <a:latin typeface="Arial Black" pitchFamily="34" charset="0"/>
                <a:cs typeface="Arial" pitchFamily="34" charset="0"/>
              </a:rPr>
            </a:br>
            <a:endParaRPr lang="ru-RU" sz="4000" b="1" dirty="0">
              <a:solidFill>
                <a:schemeClr val="tx1">
                  <a:lumMod val="1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1"/>
            <a:ext cx="8229600" cy="3096345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проблемной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ситуации.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Формулирование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темы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проекта.</a:t>
            </a:r>
          </a:p>
          <a:p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конечного </a:t>
            </a:r>
            <a:r>
              <a:rPr lang="ru-RU" dirty="0" smtClean="0">
                <a:solidFill>
                  <a:schemeClr val="tx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результата.</a:t>
            </a:r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tx1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87"/>
            <a:ext cx="81512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1556792"/>
            <a:ext cx="3390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Mistral" pitchFamily="66" charset="0"/>
              </a:rPr>
              <a:t>ОРАНЖЕВАЯ ПЕСЕНКА</a:t>
            </a:r>
            <a:endParaRPr lang="ru-RU" sz="5400" dirty="0">
              <a:ln>
                <a:solidFill>
                  <a:srgbClr val="C00000"/>
                </a:solidFill>
              </a:ln>
              <a:solidFill>
                <a:schemeClr val="accent5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5" name="Рисунок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8" y="5942401"/>
            <a:ext cx="353834" cy="5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" y="7640"/>
            <a:ext cx="9156648" cy="68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1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0"/>
            <a:ext cx="6007647" cy="5995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9" y="332657"/>
            <a:ext cx="7986096" cy="64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0"/>
            <a:ext cx="681540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9" y="12948"/>
            <a:ext cx="8135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hablon29">
  <a:themeElements>
    <a:clrScheme name="Другая 1">
      <a:dk1>
        <a:srgbClr val="F2F2F2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ablon29">
  <a:themeElements>
    <a:clrScheme name="Другая 1">
      <a:dk1>
        <a:srgbClr val="F2F2F2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hablon29">
  <a:themeElements>
    <a:clrScheme name="Другая 1">
      <a:dk1>
        <a:srgbClr val="F2F2F2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hablon29">
  <a:themeElements>
    <a:clrScheme name="Другая 1">
      <a:dk1>
        <a:srgbClr val="F2F2F2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hablon29">
  <a:themeElements>
    <a:clrScheme name="Другая 1">
      <a:dk1>
        <a:srgbClr val="F2F2F2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379</TotalTime>
  <Words>177</Words>
  <Application>Microsoft Office PowerPoint</Application>
  <PresentationFormat>Экран (4:3)</PresentationFormat>
  <Paragraphs>42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Воздушный поток</vt:lpstr>
      <vt:lpstr>2_shablon29</vt:lpstr>
      <vt:lpstr>shablon29</vt:lpstr>
      <vt:lpstr>1_shablon29</vt:lpstr>
      <vt:lpstr>3_shablon29</vt:lpstr>
      <vt:lpstr>4_shablon29</vt:lpstr>
      <vt:lpstr>Творческий проект </vt:lpstr>
      <vt:lpstr>Презентация PowerPoint</vt:lpstr>
      <vt:lpstr>Задачи проектной деятельности</vt:lpstr>
      <vt:lpstr> Мотивационный этап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Планирующие – подготовительный этап </vt:lpstr>
      <vt:lpstr>Информационно – операционный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Рефлексивно – оценочный этап</vt:lpstr>
      <vt:lpstr>Презентация PowerPoint</vt:lpstr>
      <vt:lpstr>Творческих успехов!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48</cp:revision>
  <dcterms:created xsi:type="dcterms:W3CDTF">2014-11-05T18:30:58Z</dcterms:created>
  <dcterms:modified xsi:type="dcterms:W3CDTF">2014-11-18T17:51:28Z</dcterms:modified>
</cp:coreProperties>
</file>