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08" y="-72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124CD-3C5A-44E6-9902-413D34AE7B97}" type="datetimeFigureOut">
              <a:rPr lang="ru-RU" smtClean="0"/>
              <a:t>18.10.2015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CB7C1-5730-450E-9FF3-56D6ABEDB7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80876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124CD-3C5A-44E6-9902-413D34AE7B97}" type="datetimeFigureOut">
              <a:rPr lang="ru-RU" smtClean="0"/>
              <a:t>18.10.2015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CB7C1-5730-450E-9FF3-56D6ABEDB7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989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124CD-3C5A-44E6-9902-413D34AE7B97}" type="datetimeFigureOut">
              <a:rPr lang="ru-RU" smtClean="0"/>
              <a:t>18.10.2015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CB7C1-5730-450E-9FF3-56D6ABEDB7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03365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124CD-3C5A-44E6-9902-413D34AE7B97}" type="datetimeFigureOut">
              <a:rPr lang="ru-RU" smtClean="0"/>
              <a:t>18.10.2015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CB7C1-5730-450E-9FF3-56D6ABEDB7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61783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124CD-3C5A-44E6-9902-413D34AE7B97}" type="datetimeFigureOut">
              <a:rPr lang="ru-RU" smtClean="0"/>
              <a:t>18.10.2015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CB7C1-5730-450E-9FF3-56D6ABEDB7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22553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124CD-3C5A-44E6-9902-413D34AE7B97}" type="datetimeFigureOut">
              <a:rPr lang="ru-RU" smtClean="0"/>
              <a:t>18.10.2015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CB7C1-5730-450E-9FF3-56D6ABEDB7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99101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124CD-3C5A-44E6-9902-413D34AE7B97}" type="datetimeFigureOut">
              <a:rPr lang="ru-RU" smtClean="0"/>
              <a:t>18.10.2015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CB7C1-5730-450E-9FF3-56D6ABEDB7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09718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124CD-3C5A-44E6-9902-413D34AE7B97}" type="datetimeFigureOut">
              <a:rPr lang="ru-RU" smtClean="0"/>
              <a:t>18.10.2015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CB7C1-5730-450E-9FF3-56D6ABEDB7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3599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124CD-3C5A-44E6-9902-413D34AE7B97}" type="datetimeFigureOut">
              <a:rPr lang="ru-RU" smtClean="0"/>
              <a:t>18.10.2015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CB7C1-5730-450E-9FF3-56D6ABEDB7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21679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124CD-3C5A-44E6-9902-413D34AE7B97}" type="datetimeFigureOut">
              <a:rPr lang="ru-RU" smtClean="0"/>
              <a:t>18.10.2015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CB7C1-5730-450E-9FF3-56D6ABEDB7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71853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124CD-3C5A-44E6-9902-413D34AE7B97}" type="datetimeFigureOut">
              <a:rPr lang="ru-RU" smtClean="0"/>
              <a:t>18.10.2015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CB7C1-5730-450E-9FF3-56D6ABEDB7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77258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1124CD-3C5A-44E6-9902-413D34AE7B97}" type="datetimeFigureOut">
              <a:rPr lang="ru-RU" smtClean="0"/>
              <a:t>18.10.2015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9CB7C1-5730-450E-9FF3-56D6ABEDB7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7797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microsoft.com/office/2007/relationships/hdphoto" Target="../media/hdphoto5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6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microsoft.com/office/2007/relationships/hdphoto" Target="../media/hdphoto7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8.wdp"/><Relationship Id="rId5" Type="http://schemas.openxmlformats.org/officeDocument/2006/relationships/image" Target="../media/image11.png"/><Relationship Id="rId10" Type="http://schemas.microsoft.com/office/2007/relationships/hdphoto" Target="../media/hdphoto10.wdp"/><Relationship Id="rId4" Type="http://schemas.microsoft.com/office/2007/relationships/hdphoto" Target="../media/hdphoto7.wdp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12.wdp"/><Relationship Id="rId5" Type="http://schemas.openxmlformats.org/officeDocument/2006/relationships/image" Target="../media/image15.png"/><Relationship Id="rId4" Type="http://schemas.microsoft.com/office/2007/relationships/hdphoto" Target="../media/hdphoto1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13.wdp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C:\Documents and Settings\Пафка\Мои документы\Мои рисунки\гусли\fonstola.ru-510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40" y="0"/>
            <a:ext cx="9151640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979712" y="2988270"/>
            <a:ext cx="55333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Резьба по дереву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28" name="Picture 4" descr="http://www.centralvawoodturners.org/images/Events%20Photos%202010/06%20Fleisher/Fleisher%20Pics/barton6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59" b="97412" l="4429" r="944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17032"/>
            <a:ext cx="4939680" cy="29990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xn---www-k5dauhuku2h.artrussian.com/images/media/15165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9" b="99571" l="6834" r="8906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60763">
            <a:off x="377071" y="482182"/>
            <a:ext cx="1655789" cy="2640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priilimie.ru/files/images/milkov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438" b="93450" l="875" r="90000">
                        <a14:backgroundMark x1="45375" y1="88818" x2="54500" y2="85463"/>
                        <a14:backgroundMark x1="53875" y1="55911" x2="55000" y2="56390"/>
                        <a14:backgroundMark x1="58750" y1="58946" x2="57750" y2="57827"/>
                        <a14:backgroundMark x1="40000" y1="25240" x2="41250" y2="24441"/>
                        <a14:backgroundMark x1="44000" y1="23163" x2="44125" y2="22364"/>
                        <a14:backgroundMark x1="46500" y1="23802" x2="46500" y2="23802"/>
                        <a14:backgroundMark x1="48250" y1="15495" x2="48250" y2="15495"/>
                        <a14:backgroundMark x1="51375" y1="14856" x2="51375" y2="14856"/>
                        <a14:backgroundMark x1="34875" y1="18850" x2="34875" y2="18850"/>
                        <a14:backgroundMark x1="41625" y1="17412" x2="41625" y2="17412"/>
                        <a14:backgroundMark x1="31375" y1="18051" x2="31375" y2="18051"/>
                        <a14:backgroundMark x1="34500" y1="15335" x2="34500" y2="15335"/>
                        <a14:backgroundMark x1="32250" y1="11022" x2="32250" y2="11022"/>
                        <a14:backgroundMark x1="25500" y1="17252" x2="25500" y2="17252"/>
                        <a14:backgroundMark x1="22250" y1="19010" x2="22250" y2="19010"/>
                        <a14:backgroundMark x1="19750" y1="19010" x2="19750" y2="19010"/>
                        <a14:backgroundMark x1="17500" y1="20927" x2="17500" y2="20927"/>
                        <a14:backgroundMark x1="17750" y1="18530" x2="17750" y2="18530"/>
                        <a14:backgroundMark x1="12750" y1="17732" x2="12750" y2="17732"/>
                        <a14:backgroundMark x1="9375" y1="18690" x2="9375" y2="18690"/>
                        <a14:backgroundMark x1="10875" y1="8946" x2="10875" y2="8946"/>
                        <a14:backgroundMark x1="13500" y1="8626" x2="13500" y2="86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8798">
            <a:off x="6166802" y="931614"/>
            <a:ext cx="3008246" cy="2353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www.gdde.ru/Decor/HCW-M-9035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954" b="95975" l="1667" r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0680" y="-12493"/>
            <a:ext cx="5715000" cy="3076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kulturologia.ru/files/u17975/prayernut9rijksmuseum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086" b="9844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077072"/>
            <a:ext cx="3333276" cy="24475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1793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Documents and Settings\Пафка\Мои документы\Мои рисунки\гусли\fonstola.ru-510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40" y="0"/>
            <a:ext cx="9151640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253031" y="188640"/>
            <a:ext cx="66572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Скульптурная</a:t>
            </a:r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резьба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179512" y="1196752"/>
            <a:ext cx="8784976" cy="23762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sz="2400" dirty="0" smtClean="0"/>
              <a:t>Для неё характерно наличие скульптуры – объёмного изображения какого-либо предмета или существа. Является самым сложным видом резьбы, поскольку требует от художника объёмного виденья фигуры, сохранения пропорций и чувства перспективы.</a:t>
            </a:r>
          </a:p>
        </p:txBody>
      </p:sp>
      <p:pic>
        <p:nvPicPr>
          <p:cNvPr id="10242" name="Picture 2" descr="http://www.reznoe.ru/upload/portfolio/2192/2192_6325_8116b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37"/>
          <a:stretch/>
        </p:blipFill>
        <p:spPr bwMode="auto">
          <a:xfrm>
            <a:off x="179512" y="3372248"/>
            <a:ext cx="4388668" cy="3251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://s.picture-russia.ru/wpic/l/9/4/94358089a13657a5d5824c737470b21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8080" y="3284984"/>
            <a:ext cx="4196408" cy="3143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4489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Documents and Settings\Пафка\Мои документы\Мои рисунки\гусли\fonstola.ru-510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40" y="0"/>
            <a:ext cx="9151640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1980" y="476672"/>
            <a:ext cx="7772400" cy="1470025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2800" u="sng" dirty="0" smtClean="0"/>
              <a:t>Резьба по дереву </a:t>
            </a:r>
            <a:r>
              <a:rPr lang="ru-RU" sz="2800" dirty="0" smtClean="0"/>
              <a:t>– вид декоративно-прикладного искусства, а так же является одним из видов художественной обработки древесины, наряду с выпиливанием и токарным делом. </a:t>
            </a:r>
            <a:endParaRPr lang="ru-RU" sz="2800" dirty="0"/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681980" y="2132856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sz="2800" dirty="0" smtClean="0"/>
              <a:t>Не имеет строгой классификации, поскольку в одном изделии могут сочетаться различные техники. </a:t>
            </a:r>
            <a:endParaRPr lang="ru-RU" sz="2800" dirty="0"/>
          </a:p>
        </p:txBody>
      </p:sp>
      <p:pic>
        <p:nvPicPr>
          <p:cNvPr id="2050" name="Picture 2" descr="http://mtdata.ru/u1/photo1B8E/20729748535-0/original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556" b="96637" l="2750" r="95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372" y="2996952"/>
            <a:ext cx="4163616" cy="3559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874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Documents and Settings\Пафка\Мои документы\Мои рисунки\гусли\fonstola.ru-510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40" y="0"/>
            <a:ext cx="9151640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475656" y="188640"/>
            <a:ext cx="58019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Летопись ремесла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074" name="Picture 2" descr="E:\презентация\0031-044-Z-a-d-a-n-i-e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5699" y1="5644" x2="93005" y2="6173"/>
                        <a14:foregroundMark x1="6218" y1="91887" x2="17617" y2="93827"/>
                        <a14:foregroundMark x1="89637" y1="92416" x2="92228" y2="95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008112"/>
            <a:ext cx="5934248" cy="5949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351532" y="2232248"/>
            <a:ext cx="4898132" cy="38164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sz="2800" dirty="0" smtClean="0"/>
              <a:t>Домовая резьба издавна занимала видное место в отечественной культуре. Фигурная резьба украшала карнизы фронтонов, слуховые окна, фризовые доски, наличники и ставни окон, крыльцо, ворота, калитки.</a:t>
            </a:r>
          </a:p>
          <a:p>
            <a:pPr algn="just"/>
            <a:r>
              <a:rPr lang="ru-RU" sz="2800" dirty="0" smtClean="0"/>
              <a:t>Деревянная резьба украшала, как дома знатных господ, так и крестьянские избы, являясь культурным обычаем всех слоёв населения.</a:t>
            </a:r>
            <a:endParaRPr lang="ru-RU" sz="2800" dirty="0"/>
          </a:p>
        </p:txBody>
      </p:sp>
      <p:pic>
        <p:nvPicPr>
          <p:cNvPr id="3076" name="Picture 4" descr="http://etotdom.com/wp-content/uploads/2014/09/Foto-1-%E2%80%93-Domovaja-rezb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776830"/>
            <a:ext cx="3995936" cy="2663958"/>
          </a:xfrm>
          <a:prstGeom prst="rect">
            <a:avLst/>
          </a:prstGeom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static.wixstatic.com/media/a28bb1_f4260a15e85942b4ae12da46377621d5.jpg_srz_598_410_85_22_0.50_1.20_0.00_jpg_srz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210983"/>
            <a:ext cx="3558127" cy="2439519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1913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Documents and Settings\Пафка\Мои документы\Мои рисунки\гусли\fonstola.ru-510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40" y="0"/>
            <a:ext cx="9151640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475656" y="188640"/>
            <a:ext cx="58019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Летопись ремесла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074" name="Picture 2" descr="E:\презентация\0031-044-Z-a-d-a-n-i-e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5699" y1="5644" x2="93005" y2="6173"/>
                        <a14:foregroundMark x1="6218" y1="91887" x2="17617" y2="93827"/>
                        <a14:foregroundMark x1="89637" y1="92416" x2="92228" y2="95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720"/>
            <a:ext cx="5868144" cy="5949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395536" y="1556792"/>
            <a:ext cx="4968552" cy="46085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sz="2800" dirty="0" smtClean="0"/>
              <a:t>Искусство резьбы имеет языческие корни.</a:t>
            </a:r>
          </a:p>
          <a:p>
            <a:pPr algn="just"/>
            <a:endParaRPr lang="ru-RU" sz="2800" dirty="0" smtClean="0"/>
          </a:p>
          <a:p>
            <a:pPr algn="just"/>
            <a:r>
              <a:rPr lang="ru-RU" sz="2800" dirty="0" smtClean="0"/>
              <a:t>На археологических находках и постройках древности найдены схематические рисунки, не являющиеся изображением предметов повседневной жизни наших предков. Они очень похожи на орнамент, но эти символы несут в себе глубокий смысл – представления о мире, знания и важнейшие для того времени понятия.</a:t>
            </a:r>
            <a:endParaRPr lang="ru-RU" sz="2800" dirty="0"/>
          </a:p>
        </p:txBody>
      </p:sp>
      <p:pic>
        <p:nvPicPr>
          <p:cNvPr id="4098" name="Picture 2" descr="http://slavtorg.org/wa-data/public/shop/products/46/32/3246/images/4600/4600.750x0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388" r="100000">
                        <a14:foregroundMark x1="92248" y1="40698" x2="92248" y2="40698"/>
                        <a14:foregroundMark x1="95736" y1="49225" x2="95736" y2="492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6740" y="876145"/>
            <a:ext cx="2121650" cy="21216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theattributesoflight.ru/wp-content/uploads/2015/04/421-600x285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754" b="95088" l="0" r="100000">
                        <a14:foregroundMark x1="8167" y1="33333" x2="23333" y2="56842"/>
                        <a14:backgroundMark x1="78667" y1="41404" x2="86500" y2="494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224" y="2852936"/>
            <a:ext cx="3698776" cy="17569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www.oldclever.ru/pics/3_2379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4754" y="4509120"/>
            <a:ext cx="2459716" cy="20369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5825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75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Documents and Settings\Пафка\Мои документы\Мои рисунки\гусли\fonstola.ru-510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40" y="0"/>
            <a:ext cx="9151640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431063" y="188640"/>
            <a:ext cx="43011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Виды резьбы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1111796" y="1118681"/>
            <a:ext cx="6912768" cy="5821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sz="2800" dirty="0" smtClean="0"/>
              <a:t>Условно резьбу по дереву можно разделить на несколько видов</a:t>
            </a:r>
          </a:p>
          <a:p>
            <a:pPr algn="just"/>
            <a:endParaRPr lang="ru-RU" sz="2800" dirty="0"/>
          </a:p>
        </p:txBody>
      </p:sp>
      <p:sp>
        <p:nvSpPr>
          <p:cNvPr id="15" name="Полилиния 14"/>
          <p:cNvSpPr/>
          <p:nvPr/>
        </p:nvSpPr>
        <p:spPr>
          <a:xfrm>
            <a:off x="2827273" y="1961078"/>
            <a:ext cx="4053840" cy="1128774"/>
          </a:xfrm>
          <a:custGeom>
            <a:avLst/>
            <a:gdLst>
              <a:gd name="connsiteX0" fmla="*/ 0 w 4053840"/>
              <a:gd name="connsiteY0" fmla="*/ 0 h 1128772"/>
              <a:gd name="connsiteX1" fmla="*/ 3489454 w 4053840"/>
              <a:gd name="connsiteY1" fmla="*/ 0 h 1128772"/>
              <a:gd name="connsiteX2" fmla="*/ 4053840 w 4053840"/>
              <a:gd name="connsiteY2" fmla="*/ 564386 h 1128772"/>
              <a:gd name="connsiteX3" fmla="*/ 3489454 w 4053840"/>
              <a:gd name="connsiteY3" fmla="*/ 1128772 h 1128772"/>
              <a:gd name="connsiteX4" fmla="*/ 0 w 4053840"/>
              <a:gd name="connsiteY4" fmla="*/ 1128772 h 1128772"/>
              <a:gd name="connsiteX5" fmla="*/ 0 w 4053840"/>
              <a:gd name="connsiteY5" fmla="*/ 0 h 1128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53840" h="1128772">
                <a:moveTo>
                  <a:pt x="4053840" y="1128771"/>
                </a:moveTo>
                <a:lnTo>
                  <a:pt x="564386" y="1128771"/>
                </a:lnTo>
                <a:lnTo>
                  <a:pt x="0" y="564386"/>
                </a:lnTo>
                <a:lnTo>
                  <a:pt x="564386" y="1"/>
                </a:lnTo>
                <a:lnTo>
                  <a:pt x="4053840" y="1"/>
                </a:lnTo>
                <a:lnTo>
                  <a:pt x="4053840" y="1128771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79950" tIns="80011" rIns="149352" bIns="80011" numCol="1" spcCol="1270" anchor="ctr" anchorCtr="0">
            <a:noAutofit/>
          </a:bodyPr>
          <a:lstStyle/>
          <a:p>
            <a:pPr lvl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100" kern="1200" dirty="0" smtClean="0"/>
              <a:t>Сквозная (</a:t>
            </a:r>
            <a:r>
              <a:rPr lang="ru-RU" sz="2100" kern="1200" dirty="0" err="1" smtClean="0"/>
              <a:t>пропильная</a:t>
            </a:r>
            <a:r>
              <a:rPr lang="ru-RU" sz="2100" kern="1200" dirty="0" smtClean="0"/>
              <a:t> и прорезная резьба)</a:t>
            </a:r>
            <a:endParaRPr lang="ru-RU" sz="2100" kern="1200" dirty="0"/>
          </a:p>
        </p:txBody>
      </p:sp>
      <p:sp>
        <p:nvSpPr>
          <p:cNvPr id="17" name="Полилиния 16"/>
          <p:cNvSpPr/>
          <p:nvPr/>
        </p:nvSpPr>
        <p:spPr>
          <a:xfrm>
            <a:off x="2827273" y="3426797"/>
            <a:ext cx="4053840" cy="1128772"/>
          </a:xfrm>
          <a:custGeom>
            <a:avLst/>
            <a:gdLst>
              <a:gd name="connsiteX0" fmla="*/ 0 w 4053840"/>
              <a:gd name="connsiteY0" fmla="*/ 0 h 1128772"/>
              <a:gd name="connsiteX1" fmla="*/ 3489454 w 4053840"/>
              <a:gd name="connsiteY1" fmla="*/ 0 h 1128772"/>
              <a:gd name="connsiteX2" fmla="*/ 4053840 w 4053840"/>
              <a:gd name="connsiteY2" fmla="*/ 564386 h 1128772"/>
              <a:gd name="connsiteX3" fmla="*/ 3489454 w 4053840"/>
              <a:gd name="connsiteY3" fmla="*/ 1128772 h 1128772"/>
              <a:gd name="connsiteX4" fmla="*/ 0 w 4053840"/>
              <a:gd name="connsiteY4" fmla="*/ 1128772 h 1128772"/>
              <a:gd name="connsiteX5" fmla="*/ 0 w 4053840"/>
              <a:gd name="connsiteY5" fmla="*/ 0 h 1128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53840" h="1128772">
                <a:moveTo>
                  <a:pt x="4053840" y="1128771"/>
                </a:moveTo>
                <a:lnTo>
                  <a:pt x="564386" y="1128771"/>
                </a:lnTo>
                <a:lnTo>
                  <a:pt x="0" y="564386"/>
                </a:lnTo>
                <a:lnTo>
                  <a:pt x="564386" y="1"/>
                </a:lnTo>
                <a:lnTo>
                  <a:pt x="4053840" y="1"/>
                </a:lnTo>
                <a:lnTo>
                  <a:pt x="4053840" y="1128771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79950" tIns="80010" rIns="149352" bIns="80010" numCol="1" spcCol="1270" anchor="ctr" anchorCtr="0">
            <a:noAutofit/>
          </a:bodyPr>
          <a:lstStyle/>
          <a:p>
            <a:pPr lvl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100" kern="1200" dirty="0" smtClean="0"/>
              <a:t>Глухая резьба (все подвиды рельефной и </a:t>
            </a:r>
            <a:r>
              <a:rPr lang="ru-RU" sz="2100" kern="1200" dirty="0" err="1" smtClean="0"/>
              <a:t>плосковыемчатой</a:t>
            </a:r>
            <a:r>
              <a:rPr lang="ru-RU" sz="2100" kern="1200" dirty="0" smtClean="0"/>
              <a:t> резьбы)</a:t>
            </a:r>
            <a:endParaRPr lang="ru-RU" sz="2100" kern="1200" dirty="0"/>
          </a:p>
        </p:txBody>
      </p:sp>
      <p:sp>
        <p:nvSpPr>
          <p:cNvPr id="19" name="Полилиния 18"/>
          <p:cNvSpPr/>
          <p:nvPr/>
        </p:nvSpPr>
        <p:spPr>
          <a:xfrm>
            <a:off x="2827273" y="4892515"/>
            <a:ext cx="4053840" cy="1128773"/>
          </a:xfrm>
          <a:custGeom>
            <a:avLst/>
            <a:gdLst>
              <a:gd name="connsiteX0" fmla="*/ 0 w 4053840"/>
              <a:gd name="connsiteY0" fmla="*/ 0 h 1128772"/>
              <a:gd name="connsiteX1" fmla="*/ 3489454 w 4053840"/>
              <a:gd name="connsiteY1" fmla="*/ 0 h 1128772"/>
              <a:gd name="connsiteX2" fmla="*/ 4053840 w 4053840"/>
              <a:gd name="connsiteY2" fmla="*/ 564386 h 1128772"/>
              <a:gd name="connsiteX3" fmla="*/ 3489454 w 4053840"/>
              <a:gd name="connsiteY3" fmla="*/ 1128772 h 1128772"/>
              <a:gd name="connsiteX4" fmla="*/ 0 w 4053840"/>
              <a:gd name="connsiteY4" fmla="*/ 1128772 h 1128772"/>
              <a:gd name="connsiteX5" fmla="*/ 0 w 4053840"/>
              <a:gd name="connsiteY5" fmla="*/ 0 h 1128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53840" h="1128772">
                <a:moveTo>
                  <a:pt x="4053840" y="1128771"/>
                </a:moveTo>
                <a:lnTo>
                  <a:pt x="564386" y="1128771"/>
                </a:lnTo>
                <a:lnTo>
                  <a:pt x="0" y="564386"/>
                </a:lnTo>
                <a:lnTo>
                  <a:pt x="564386" y="1"/>
                </a:lnTo>
                <a:lnTo>
                  <a:pt x="4053840" y="1"/>
                </a:lnTo>
                <a:lnTo>
                  <a:pt x="4053840" y="1128771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79950" tIns="80011" rIns="149352" bIns="80010" numCol="1" spcCol="1270" anchor="ctr" anchorCtr="0">
            <a:noAutofit/>
          </a:bodyPr>
          <a:lstStyle/>
          <a:p>
            <a:pPr lvl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100" kern="1200" smtClean="0"/>
              <a:t>Скульптурная </a:t>
            </a:r>
            <a:endParaRPr lang="ru-RU" sz="2100" kern="1200"/>
          </a:p>
        </p:txBody>
      </p:sp>
    </p:spTree>
    <p:extLst>
      <p:ext uri="{BB962C8B-B14F-4D97-AF65-F5344CB8AC3E}">
        <p14:creationId xmlns:p14="http://schemas.microsoft.com/office/powerpoint/2010/main" val="4256265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5" grpId="0" animBg="1"/>
      <p:bldP spid="17" grpId="0" animBg="1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Documents and Settings\Пафка\Мои документы\Мои рисунки\гусли\fonstola.ru-510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40" y="0"/>
            <a:ext cx="9151640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936540" y="188640"/>
            <a:ext cx="529023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Сквозная резьба</a:t>
            </a:r>
          </a:p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(ажурная)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179512" y="1556792"/>
            <a:ext cx="8784976" cy="19661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sz="1800" dirty="0" smtClean="0"/>
              <a:t>подразделяется на собственно сквозную и накладную, имеет два подвида: прорезную резьбу (сквозные участки прорезаются стамесками и резцами) и </a:t>
            </a:r>
            <a:r>
              <a:rPr lang="ru-RU" sz="1800" dirty="0" err="1" smtClean="0"/>
              <a:t>пропильную</a:t>
            </a:r>
            <a:r>
              <a:rPr lang="ru-RU" sz="1800" dirty="0" smtClean="0"/>
              <a:t> резьбу (фактически то же самое, но такие участки выпиливаются пилой или лобзиком).</a:t>
            </a:r>
            <a:endParaRPr lang="ru-RU" sz="2800" dirty="0"/>
          </a:p>
        </p:txBody>
      </p:sp>
      <p:pic>
        <p:nvPicPr>
          <p:cNvPr id="5124" name="Picture 4" descr="http://rus.rus4all.ru/images/72443/91/724439173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95" b="89955" l="10000" r="94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091631"/>
            <a:ext cx="5642810" cy="3763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://artil35.ru/assets/images/news/pict_main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667" b="100000" l="1875" r="98375">
                        <a14:backgroundMark x1="10625" y1="20000" x2="10625" y2="20000"/>
                        <a14:backgroundMark x1="20875" y1="18167" x2="20875" y2="18167"/>
                        <a14:backgroundMark x1="18125" y1="29333" x2="18125" y2="29333"/>
                        <a14:backgroundMark x1="14625" y1="44000" x2="14625" y2="44000"/>
                        <a14:backgroundMark x1="21250" y1="37167" x2="21250" y2="37167"/>
                        <a14:backgroundMark x1="28375" y1="31333" x2="28375" y2="31333"/>
                        <a14:backgroundMark x1="26500" y1="57167" x2="26500" y2="57167"/>
                        <a14:backgroundMark x1="29250" y1="55667" x2="29250" y2="55667"/>
                        <a14:backgroundMark x1="31875" y1="53333" x2="31875" y2="53333"/>
                        <a14:backgroundMark x1="39250" y1="52333" x2="39250" y2="52333"/>
                        <a14:backgroundMark x1="46500" y1="52333" x2="46500" y2="52333"/>
                        <a14:backgroundMark x1="41375" y1="21000" x2="41375" y2="21000"/>
                        <a14:backgroundMark x1="43625" y1="27667" x2="43625" y2="27667"/>
                        <a14:backgroundMark x1="46750" y1="29500" x2="46750" y2="29500"/>
                        <a14:backgroundMark x1="50500" y1="30667" x2="50500" y2="30667"/>
                        <a14:backgroundMark x1="53750" y1="29000" x2="53750" y2="29000"/>
                        <a14:backgroundMark x1="57250" y1="27000" x2="57250" y2="27000"/>
                        <a14:backgroundMark x1="59250" y1="21000" x2="59250" y2="21000"/>
                        <a14:backgroundMark x1="64875" y1="21333" x2="64875" y2="21333"/>
                        <a14:backgroundMark x1="71000" y1="20000" x2="71000" y2="20000"/>
                        <a14:backgroundMark x1="72875" y1="37000" x2="72875" y2="37000"/>
                        <a14:backgroundMark x1="80125" y1="19167" x2="80125" y2="19167"/>
                        <a14:backgroundMark x1="90875" y1="18167" x2="90875" y2="18167"/>
                        <a14:backgroundMark x1="80250" y1="44000" x2="80250" y2="44000"/>
                        <a14:backgroundMark x1="83000" y1="48500" x2="83000" y2="48500"/>
                        <a14:backgroundMark x1="85125" y1="53167" x2="85125" y2="53167"/>
                        <a14:backgroundMark x1="74000" y1="43333" x2="74000" y2="43333"/>
                        <a14:backgroundMark x1="70750" y1="45500" x2="70750" y2="45500"/>
                        <a14:backgroundMark x1="66750" y1="48667" x2="66750" y2="48667"/>
                        <a14:backgroundMark x1="69750" y1="46000" x2="69750" y2="46000"/>
                        <a14:backgroundMark x1="62500" y1="51167" x2="62500" y2="51167"/>
                        <a14:backgroundMark x1="64375" y1="55000" x2="64375" y2="55000"/>
                        <a14:backgroundMark x1="68250" y1="56167" x2="68250" y2="56167"/>
                        <a14:backgroundMark x1="71750" y1="58500" x2="71750" y2="58500"/>
                        <a14:backgroundMark x1="78375" y1="55667" x2="78375" y2="55667"/>
                        <a14:backgroundMark x1="82750" y1="75500" x2="82750" y2="75500"/>
                        <a14:backgroundMark x1="77875" y1="77000" x2="77875" y2="77000"/>
                        <a14:backgroundMark x1="73625" y1="77667" x2="73625" y2="77667"/>
                        <a14:backgroundMark x1="62500" y1="66500" x2="62500" y2="66500"/>
                        <a14:backgroundMark x1="51750" y1="68000" x2="51750" y2="68000"/>
                        <a14:backgroundMark x1="52750" y1="73167" x2="52750" y2="73167"/>
                        <a14:backgroundMark x1="48625" y1="68500" x2="48625" y2="68500"/>
                        <a14:backgroundMark x1="47750" y1="71833" x2="47750" y2="71833"/>
                        <a14:backgroundMark x1="37125" y1="65833" x2="37125" y2="65833"/>
                        <a14:backgroundMark x1="34750" y1="72333" x2="34750" y2="72333"/>
                        <a14:backgroundMark x1="26875" y1="77000" x2="26875" y2="77000"/>
                        <a14:backgroundMark x1="22625" y1="76667" x2="22625" y2="76667"/>
                        <a14:backgroundMark x1="17750" y1="75000" x2="17750" y2="75000"/>
                        <a14:backgroundMark x1="20625" y1="79167" x2="20625" y2="79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2420888"/>
            <a:ext cx="5171728" cy="3878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0588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Documents and Settings\Пафка\Мои документы\Мои рисунки\гусли\fonstola.ru-510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40" y="0"/>
            <a:ext cx="9151640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623992" y="188640"/>
            <a:ext cx="591533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Плосковыемчатая</a:t>
            </a:r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резьба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179512" y="1894935"/>
            <a:ext cx="8784976" cy="24701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sz="1800" dirty="0" smtClean="0"/>
              <a:t>Для неё характерен плоский фон, в который углубляются элементы резьбы. Существуют несколько подвидов: контурная резьба – её единственным элементом является канавка-желобок, которая и создаёт рисунок на плоском фоне; скобчатая (ногтевидная резьба) – основным элементом является скобка, чем-то похожая на след, оставляемый ногтем на любой мягкой поверхности, делается полукруглой стамеской; геометрическая резьба – имеет два основных элемента: колышек и пирамиду, выполняется ножом-косяком. </a:t>
            </a:r>
            <a:endParaRPr lang="ru-RU" sz="2800" dirty="0"/>
          </a:p>
        </p:txBody>
      </p:sp>
      <p:pic>
        <p:nvPicPr>
          <p:cNvPr id="7170" name="Picture 2" descr="http://horovodim.ru/wp-content/uploads/2014/11/%D1%80%D0%B5%D0%B7%D1%8C%D0%B1%D0%B0-726x40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078" y="4344914"/>
            <a:ext cx="4106838" cy="2307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m-der.ru/uploadedFiles/images/katalog/xod/frezer/frez3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102719"/>
            <a:ext cx="2734767" cy="2550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6894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Documents and Settings\Пафка\Мои документы\Мои рисунки\гусли\fonstola.ru-510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40" y="0"/>
            <a:ext cx="9151640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98154" y="188640"/>
            <a:ext cx="736701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Геометрическая резьба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179512" y="1196752"/>
            <a:ext cx="8784976" cy="23762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sz="2400" dirty="0" smtClean="0"/>
              <a:t>Сейчас эти простейшие орнаменты кажутся простой попыткой украсить утварь, однако в древности геометрические символы несли в себе образы мироустройства,  например, круг с шестью или восемью радиусами олицетворял силу Перуна и считался сильнейшим оберегом от тёмных сил.</a:t>
            </a:r>
            <a:endParaRPr lang="ru-RU" sz="2400" dirty="0"/>
          </a:p>
        </p:txBody>
      </p:sp>
      <p:pic>
        <p:nvPicPr>
          <p:cNvPr id="8194" name="Picture 2" descr="http://www.rezbaderevo.ru/sites/default/files/product_photos/izobrazhenie_105_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40" b="6288"/>
          <a:stretch/>
        </p:blipFill>
        <p:spPr bwMode="auto">
          <a:xfrm>
            <a:off x="179512" y="4288665"/>
            <a:ext cx="5394827" cy="17317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www.tatianka.ru/clubs/uploads/gallery/178/129/1000_c7e4a34e83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backgroundMark x1="63500" y1="46809" x2="63500" y2="46809"/>
                        <a14:backgroundMark x1="63400" y1="41986" x2="63100" y2="52057"/>
                        <a14:backgroundMark x1="62500" y1="54326" x2="61000" y2="5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708920"/>
            <a:ext cx="6212632" cy="43799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4859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Documents and Settings\Пафка\Мои документы\Мои рисунки\гусли\fonstola.ru-510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40" y="0"/>
            <a:ext cx="9151640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595880" y="188640"/>
            <a:ext cx="59715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Рельефная резьба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179512" y="1196752"/>
            <a:ext cx="8784976" cy="23762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sz="2400" dirty="0" smtClean="0"/>
              <a:t>Для рельефной резьбы характерно помещать элементы выше фона или на одном уровне с ним. В этой технике выполняются все резные панно.</a:t>
            </a:r>
          </a:p>
        </p:txBody>
      </p:sp>
      <p:pic>
        <p:nvPicPr>
          <p:cNvPr id="9218" name="Picture 2" descr="http://www.chiangmaisudaluck.com/_jpg/carv-eleph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3" t="7875" r="2437" b="5943"/>
          <a:stretch/>
        </p:blipFill>
        <p:spPr bwMode="auto">
          <a:xfrm>
            <a:off x="1622849" y="3356992"/>
            <a:ext cx="6044087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8929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</TotalTime>
  <Words>404</Words>
  <Application>Microsoft Office PowerPoint</Application>
  <PresentationFormat>Экран (4:3)</PresentationFormat>
  <Paragraphs>27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Презентация PowerPoint</vt:lpstr>
      <vt:lpstr>Резьба по дереву – вид декоративно-прикладного искусства, а так же является одним из видов художественной обработки древесины, наряду с выпиливанием и токарным делом.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diakov.net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RePack by Diakov</dc:creator>
  <cp:lastModifiedBy>RePack by Diakov</cp:lastModifiedBy>
  <cp:revision>20</cp:revision>
  <dcterms:created xsi:type="dcterms:W3CDTF">2015-10-18T15:20:08Z</dcterms:created>
  <dcterms:modified xsi:type="dcterms:W3CDTF">2015-10-18T17:01:28Z</dcterms:modified>
</cp:coreProperties>
</file>