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D88F-15D8-4DE4-B7CC-0A37B136D412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21263-7EFD-46CC-93BC-2BB8AD01F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8333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ECF-5124-41E5-8FC5-8989A7505848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B92BC-40BC-4DE2-A8B5-295710870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720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1411-2E2B-4BA4-8D58-52E9E2EE7B39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5C2AA-BCDC-4A6F-8EDF-DEB5E810B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194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ABA93-E787-4A47-A289-D32F0A95A0C8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F4EE6-1BFF-4523-8A59-333E05AB2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514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04F0-B776-4343-9E1E-429458265292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5B18E-5EFA-4AA7-B5B1-740E046E1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6433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02A13-E4B8-4BDE-9946-03687F31A23A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E1E6-1798-4233-BFD3-BA7CE33B9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292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99256-F046-48AB-8E03-4A6239D3F5C9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6C9EE-D995-4E8C-A518-6CC39749F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956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3CC4-1707-4389-96E5-D05F45BDEF02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BE1A1-8D52-4373-A80F-432627AC7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944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2137D-8865-4741-A545-3139AC0FE451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51CE-D4AA-46D3-81ED-4B9BEB0EF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52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309B-0862-4C41-8C0C-5BFCEB9B04C4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DDA06-3ECA-4E6B-A377-5F7E7F3F9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68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35C8-E346-4EC6-B756-C6539EB1C113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57B27-34CE-4D5E-BFF6-5E4BE0F36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285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E129C3-BFAA-4D60-BE63-37F4468A2FAA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E18F03-AA56-4FE8-819E-31858ACF0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users/1758119/post121665005/" TargetMode="External"/><Relationship Id="rId2" Type="http://schemas.openxmlformats.org/officeDocument/2006/relationships/hyperlink" Target="http://www.reznoe.ru/articles30_83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znoe.ru/articles30_7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860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dirty="0" smtClean="0"/>
              <a:t>Резьба по дереву</a:t>
            </a:r>
            <a:endParaRPr lang="ru-RU" sz="9600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5072063"/>
            <a:ext cx="6400800" cy="1084262"/>
          </a:xfrm>
        </p:spPr>
        <p:txBody>
          <a:bodyPr/>
          <a:lstStyle/>
          <a:p>
            <a:pPr marR="0"/>
            <a:r>
              <a:rPr lang="ru-RU" dirty="0" smtClean="0"/>
              <a:t>Автор: Извеков Владимир Петрович</a:t>
            </a:r>
          </a:p>
          <a:p>
            <a:pPr marR="0"/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Сквозная резьба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прорезная</a:t>
            </a:r>
            <a:r>
              <a:rPr lang="ru-RU" smtClean="0"/>
              <a:t> - участки фона прорезаются стамесками</a:t>
            </a:r>
          </a:p>
          <a:p>
            <a:r>
              <a:rPr lang="ru-RU" b="1" smtClean="0"/>
              <a:t>пропильная</a:t>
            </a:r>
            <a:r>
              <a:rPr lang="ru-RU" smtClean="0"/>
              <a:t> - участки фона пропиливаются пилой или лобзиком (в таком случае можно говорить о выпиливании).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Скульптурная резьба (объемная)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Скульптурная резьба не имеет четких подвидов, а выделяются лишь направления, обусловленные культурными или историческими предпосылками: </a:t>
            </a:r>
            <a:r>
              <a:rPr lang="ru-RU" b="1" dirty="0" err="1" smtClean="0"/>
              <a:t>богородская</a:t>
            </a:r>
            <a:r>
              <a:rPr lang="ru-RU" b="1" dirty="0" smtClean="0"/>
              <a:t> резьба</a:t>
            </a:r>
            <a:r>
              <a:rPr lang="ru-RU" dirty="0" smtClean="0"/>
              <a:t> (главным образом </a:t>
            </a:r>
            <a:r>
              <a:rPr lang="ru-RU" dirty="0" err="1" smtClean="0"/>
              <a:t>богородская</a:t>
            </a:r>
            <a:r>
              <a:rPr lang="ru-RU" dirty="0" smtClean="0"/>
              <a:t> игрушка),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миниатюра (небольшие декоративные скульптуры, например нэцкэ и окимоно), 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лесная резьба</a:t>
            </a:r>
            <a:r>
              <a:rPr lang="ru-RU" dirty="0" smtClean="0"/>
              <a:t> (</a:t>
            </a:r>
            <a:r>
              <a:rPr lang="ru-RU" dirty="0" err="1" smtClean="0"/>
              <a:t>резьба</a:t>
            </a:r>
            <a:r>
              <a:rPr lang="ru-RU" dirty="0" smtClean="0"/>
              <a:t> на стоящих высохших деревьях - как правило вырезаются лица и фигуры людей, сказочных персонажей и такое дерево остается стоять в лесу),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</a:t>
            </a:r>
            <a:r>
              <a:rPr lang="ru-RU" b="1" dirty="0" smtClean="0"/>
              <a:t>тотемные столбы </a:t>
            </a:r>
            <a:r>
              <a:rPr lang="ru-RU" dirty="0" smtClean="0"/>
              <a:t>индейцев Северной Америки и т.п.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Пример Скульптурная резьба (объемная)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6387" name="Picture 2" descr="скульптурная резьба по дереву - конь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75" y="1785938"/>
            <a:ext cx="4786313" cy="482441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 Black" pitchFamily="34" charset="0"/>
              </a:rPr>
              <a:t>Источники: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00034" y="3071810"/>
            <a:ext cx="8229600" cy="1571636"/>
          </a:xfrm>
          <a:ln>
            <a:noFill/>
          </a:ln>
        </p:spPr>
        <p:txBody>
          <a:bodyPr/>
          <a:lstStyle/>
          <a:p>
            <a:r>
              <a:rPr lang="ru-RU" sz="2400" u="sng" dirty="0" smtClean="0">
                <a:solidFill>
                  <a:schemeClr val="tx2"/>
                </a:solidFill>
                <a:hlinkClick r:id="rId2"/>
              </a:rPr>
              <a:t>http://www.reznoe.ru/articles30_83.php</a:t>
            </a:r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2400" u="sng" dirty="0" smtClean="0">
                <a:solidFill>
                  <a:schemeClr val="tx2"/>
                </a:solidFill>
                <a:hlinkClick r:id="rId3"/>
              </a:rPr>
              <a:t>http://www.liveinternet.ru/users/1758119/post121665005/</a:t>
            </a:r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2400" u="sng" dirty="0" smtClean="0">
                <a:solidFill>
                  <a:schemeClr val="tx2"/>
                </a:solidFill>
                <a:hlinkClick r:id="rId4"/>
              </a:rPr>
              <a:t>http://www.reznoe.ru/articles30_7.php</a:t>
            </a:r>
            <a:endParaRPr lang="ru-RU" sz="2400" dirty="0" smtClean="0">
              <a:solidFill>
                <a:schemeClr val="tx2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12"/>
          </a:xfrm>
        </p:spPr>
        <p:txBody>
          <a:bodyPr/>
          <a:lstStyle/>
          <a:p>
            <a:r>
              <a:rPr lang="ru-RU" sz="5400" b="1" smtClean="0">
                <a:latin typeface="Arial Black" pitchFamily="34" charset="0"/>
              </a:rPr>
              <a:t>Плосковыемчатая резьба</a:t>
            </a:r>
            <a:endParaRPr lang="ru-RU" sz="5400" smtClean="0">
              <a:latin typeface="Arial Black" pitchFamily="34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2928938"/>
            <a:ext cx="8229600" cy="3379787"/>
          </a:xfrm>
        </p:spPr>
        <p:txBody>
          <a:bodyPr/>
          <a:lstStyle/>
          <a:p>
            <a:r>
              <a:rPr lang="ru-RU" sz="4000" smtClean="0"/>
              <a:t>Характерная особенность - плоский основной фон, в который врезаны элементы, т.е. все элементы резьбы находятся ниже уровня фона.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1143000"/>
          </a:xfrm>
        </p:spPr>
        <p:txBody>
          <a:bodyPr/>
          <a:lstStyle/>
          <a:p>
            <a:r>
              <a:rPr lang="ru-RU" sz="4400" b="1" smtClean="0">
                <a:latin typeface="Arial Black" pitchFamily="34" charset="0"/>
              </a:rPr>
              <a:t>Пример Плосковыемчатой резьбы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00563" y="2286000"/>
            <a:ext cx="4371975" cy="2428875"/>
          </a:xfrm>
        </p:spPr>
        <p:txBody>
          <a:bodyPr/>
          <a:lstStyle/>
          <a:p>
            <a:r>
              <a:rPr lang="ru-RU" sz="4400" smtClean="0"/>
              <a:t>контурная резьба двери;</a:t>
            </a:r>
          </a:p>
          <a:p>
            <a:r>
              <a:rPr lang="ru-RU" sz="4400" smtClean="0"/>
              <a:t>фриз на карнизе мебели.</a:t>
            </a:r>
          </a:p>
          <a:p>
            <a:pPr>
              <a:buFont typeface="Wingdings 2" pitchFamily="18" charset="2"/>
              <a:buNone/>
            </a:pPr>
            <a:r>
              <a:rPr lang="ru-RU" sz="4400" smtClean="0"/>
              <a:t> </a:t>
            </a:r>
          </a:p>
        </p:txBody>
      </p:sp>
      <p:pic>
        <p:nvPicPr>
          <p:cNvPr id="7172" name="Picture 2" descr="Контурная резьб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214563"/>
            <a:ext cx="3825875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smtClean="0"/>
              <a:t>Виды Плосковыемчатой резьбы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857375"/>
            <a:ext cx="8358187" cy="4714875"/>
          </a:xfrm>
        </p:spPr>
        <p:txBody>
          <a:bodyPr>
            <a:normAutofit fontScale="32500" lnSpcReduction="20000"/>
          </a:bodyPr>
          <a:lstStyle/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контурная резьба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— очевидно, самая простая резьба, давшая начало всем остальным видам.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скобчата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я (ногтевидная) резьба - может рассматриваться как подвид контурной, поскольку не отличается особой сложностью. Узор создается различными вариантами сочетания разных по направлению и размерам скобок - полукруглых насечек на плоском фоне.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400" b="1" dirty="0" err="1" smtClean="0">
                <a:latin typeface="Times New Roman" pitchFamily="18" charset="0"/>
                <a:cs typeface="Times New Roman" pitchFamily="18" charset="0"/>
              </a:rPr>
              <a:t>чернолаковая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резьба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резьба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по черному лаку) - заготовка покрывается черным лаком или краской, а затем на нем прорезаются линии. Таким образом и создается узор. Характерная игра контраста передает порой, интересные сюжеты.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геометрическая резьба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- основные элементы - геометрические фигуры получаются из множественного сочетания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сколышков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и пирамид.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625" y="1285875"/>
            <a:ext cx="8229600" cy="1143000"/>
          </a:xfrm>
        </p:spPr>
        <p:txBody>
          <a:bodyPr/>
          <a:lstStyle/>
          <a:p>
            <a:r>
              <a:rPr lang="ru-RU" sz="6000" b="1" smtClean="0">
                <a:latin typeface="Arial Black" pitchFamily="34" charset="0"/>
              </a:rPr>
              <a:t>Рельефная резьба</a:t>
            </a:r>
            <a:br>
              <a:rPr lang="ru-RU" sz="6000" b="1" smtClean="0">
                <a:latin typeface="Arial Black" pitchFamily="34" charset="0"/>
              </a:rPr>
            </a:br>
            <a:endParaRPr lang="ru-RU" sz="6000" b="1" smtClean="0">
              <a:latin typeface="Arial Black" pitchFamily="34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4940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smtClean="0"/>
              <a:t>		</a:t>
            </a:r>
            <a:r>
              <a:rPr lang="ru-RU" sz="3600" b="1" smtClean="0"/>
              <a:t>Характерная особенность </a:t>
            </a:r>
            <a:r>
              <a:rPr lang="ru-RU" sz="3600" smtClean="0"/>
              <a:t>- основной фон находится на уровне рисунка или значительно ниже его. Резные элементы не врезаны в фон, как в видах плосковыемчатой резьбы, а наоборот, поднимаются над фоном.</a:t>
            </a:r>
          </a:p>
          <a:p>
            <a:endParaRPr lang="ru-RU" sz="3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143000"/>
          </a:xfrm>
        </p:spPr>
        <p:txBody>
          <a:bodyPr/>
          <a:lstStyle/>
          <a:p>
            <a:pPr algn="ctr"/>
            <a:r>
              <a:rPr lang="ru-RU" sz="5400" smtClean="0">
                <a:latin typeface="Arial Black" pitchFamily="34" charset="0"/>
              </a:rPr>
              <a:t>Пример Рельефной резьбы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00625" y="4429125"/>
            <a:ext cx="4000500" cy="24288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smtClean="0"/>
              <a:t>Очелье ворот. Фрагмент.</a:t>
            </a:r>
            <a:endParaRPr lang="ru-RU" sz="4000" smtClean="0"/>
          </a:p>
        </p:txBody>
      </p:sp>
      <p:pic>
        <p:nvPicPr>
          <p:cNvPr id="10244" name="Picture 2" descr="http://www.u16s.narod.ru/rel_rez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5825"/>
            <a:ext cx="4714875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smtClean="0">
                <a:latin typeface="Arial Black" pitchFamily="34" charset="0"/>
              </a:rPr>
              <a:t>Виды Рельефной резьбы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плоскорельефная резьба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- фон на уровне рисунка (иногда называют такую резьбу плоскорельефной с подушечным фоном)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глухая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- (иногда называют такую резьбу плоскорельефной с выбранным фоном) фон выбирается, а вот насколько глубоко по отношению к рисунку, определяет подвиды этой резьбы</a:t>
            </a:r>
          </a:p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барельефная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- не очень глубоко, рисунок имеет низкий рельеф</a:t>
            </a:r>
          </a:p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горельефная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- значительно глубже, рисунок имеет высокий рельеф</a:t>
            </a:r>
          </a:p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кудринская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(абрамцево-кудринская) резьба - зародилась в деревне Кудрино усадьбы Абрамцево, поэтому носит как одинарное, так и двойное название. Характерна особенным узором, который невозможно спутать ни с каким другим.</a:t>
            </a:r>
          </a:p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Ислими 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особая резьба, характеризуется глубокой выборкой и чеканкой фона. Распространена главным образом в Средней Азии.</a:t>
            </a:r>
          </a:p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Татьянка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- относительно свежий вид резьбы, изобретенный в конце 20 века нашим соотечественником. Название свое резьба получила в честь супруги автора. Резьба относительно проста и очень насыщена растительными элементами. При желании доступна резчикам любых возрастов, ограничений нет.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Сквозная резьба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Из названия понятно, что такая резьба имеет сквозные отверстия, главным образом удаляются участки фона. За кажущуюся воздушность, легкость и схожесть с кружевом часто носит название </a:t>
            </a:r>
            <a:r>
              <a:rPr lang="ru-RU" b="1" smtClean="0"/>
              <a:t>ажурной резьбы</a:t>
            </a:r>
            <a:r>
              <a:rPr lang="ru-RU" smtClean="0"/>
              <a:t>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  Сквозной резьбы</a:t>
            </a:r>
          </a:p>
        </p:txBody>
      </p:sp>
      <p:pic>
        <p:nvPicPr>
          <p:cNvPr id="13315" name="Picture 2" descr="http://www.arthania.ru/a/files/image/savino_bereginya_na_vyez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785938"/>
            <a:ext cx="7078663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128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Резьба по дереву</vt:lpstr>
      <vt:lpstr>Плосковыемчатая резьба</vt:lpstr>
      <vt:lpstr>Пример Плосковыемчатой резьбы</vt:lpstr>
      <vt:lpstr>Виды Плосковыемчатой резьбы</vt:lpstr>
      <vt:lpstr>Рельефная резьба </vt:lpstr>
      <vt:lpstr>Пример Рельефной резьбы</vt:lpstr>
      <vt:lpstr>Виды Рельефной резьбы</vt:lpstr>
      <vt:lpstr>Сквозная резьба</vt:lpstr>
      <vt:lpstr>Пример  Сквозной резьбы</vt:lpstr>
      <vt:lpstr>Виды Сквозная резьба</vt:lpstr>
      <vt:lpstr>Скульптурная резьба (объемная)</vt:lpstr>
      <vt:lpstr>Пример Скульптурная резьба (объемная)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Владимир</cp:lastModifiedBy>
  <cp:revision>14</cp:revision>
  <dcterms:created xsi:type="dcterms:W3CDTF">2012-11-01T00:44:07Z</dcterms:created>
  <dcterms:modified xsi:type="dcterms:W3CDTF">2015-05-07T15:23:43Z</dcterms:modified>
</cp:coreProperties>
</file>