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284" y="-9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124CD-3C5A-44E6-9902-413D34AE7B97}" type="datetimeFigureOut">
              <a:rPr lang="ru-RU" smtClean="0"/>
              <a:t>19.10.2015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CB7C1-5730-450E-9FF3-56D6ABEDB7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087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124CD-3C5A-44E6-9902-413D34AE7B97}" type="datetimeFigureOut">
              <a:rPr lang="ru-RU" smtClean="0"/>
              <a:t>19.10.2015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CB7C1-5730-450E-9FF3-56D6ABEDB7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989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124CD-3C5A-44E6-9902-413D34AE7B97}" type="datetimeFigureOut">
              <a:rPr lang="ru-RU" smtClean="0"/>
              <a:t>19.10.2015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CB7C1-5730-450E-9FF3-56D6ABEDB7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336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124CD-3C5A-44E6-9902-413D34AE7B97}" type="datetimeFigureOut">
              <a:rPr lang="ru-RU" smtClean="0"/>
              <a:t>19.10.2015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CB7C1-5730-450E-9FF3-56D6ABEDB7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6178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124CD-3C5A-44E6-9902-413D34AE7B97}" type="datetimeFigureOut">
              <a:rPr lang="ru-RU" smtClean="0"/>
              <a:t>19.10.2015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CB7C1-5730-450E-9FF3-56D6ABEDB7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255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124CD-3C5A-44E6-9902-413D34AE7B97}" type="datetimeFigureOut">
              <a:rPr lang="ru-RU" smtClean="0"/>
              <a:t>19.10.2015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CB7C1-5730-450E-9FF3-56D6ABEDB7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9910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124CD-3C5A-44E6-9902-413D34AE7B97}" type="datetimeFigureOut">
              <a:rPr lang="ru-RU" smtClean="0"/>
              <a:t>19.10.2015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CB7C1-5730-450E-9FF3-56D6ABEDB7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0971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124CD-3C5A-44E6-9902-413D34AE7B97}" type="datetimeFigureOut">
              <a:rPr lang="ru-RU" smtClean="0"/>
              <a:t>19.10.2015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CB7C1-5730-450E-9FF3-56D6ABEDB7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59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124CD-3C5A-44E6-9902-413D34AE7B97}" type="datetimeFigureOut">
              <a:rPr lang="ru-RU" smtClean="0"/>
              <a:t>19.10.2015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CB7C1-5730-450E-9FF3-56D6ABEDB7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2167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124CD-3C5A-44E6-9902-413D34AE7B97}" type="datetimeFigureOut">
              <a:rPr lang="ru-RU" smtClean="0"/>
              <a:t>19.10.2015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CB7C1-5730-450E-9FF3-56D6ABEDB7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7185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124CD-3C5A-44E6-9902-413D34AE7B97}" type="datetimeFigureOut">
              <a:rPr lang="ru-RU" smtClean="0"/>
              <a:t>19.10.2015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CB7C1-5730-450E-9FF3-56D6ABEDB7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725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124CD-3C5A-44E6-9902-413D34AE7B97}" type="datetimeFigureOut">
              <a:rPr lang="ru-RU" smtClean="0"/>
              <a:t>19.10.2015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CB7C1-5730-450E-9FF3-56D6ABEDB7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7797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microsoft.com/office/2007/relationships/hdphoto" Target="../media/hdphoto5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6.wdp"/><Relationship Id="rId5" Type="http://schemas.openxmlformats.org/officeDocument/2006/relationships/image" Target="../media/image22.png"/><Relationship Id="rId4" Type="http://schemas.microsoft.com/office/2007/relationships/hdphoto" Target="../media/hdphoto1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7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8.wdp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0.wdp"/><Relationship Id="rId5" Type="http://schemas.openxmlformats.org/officeDocument/2006/relationships/image" Target="../media/image27.png"/><Relationship Id="rId4" Type="http://schemas.microsoft.com/office/2007/relationships/hdphoto" Target="../media/hdphoto19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21.wdp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3.wdp"/><Relationship Id="rId5" Type="http://schemas.openxmlformats.org/officeDocument/2006/relationships/image" Target="../media/image33.png"/><Relationship Id="rId4" Type="http://schemas.microsoft.com/office/2007/relationships/hdphoto" Target="../media/hdphoto2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2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6.wdp"/><Relationship Id="rId5" Type="http://schemas.openxmlformats.org/officeDocument/2006/relationships/image" Target="../media/image36.png"/><Relationship Id="rId4" Type="http://schemas.microsoft.com/office/2007/relationships/hdphoto" Target="../media/hdphoto2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8.wdp"/><Relationship Id="rId5" Type="http://schemas.openxmlformats.org/officeDocument/2006/relationships/image" Target="../media/image38.png"/><Relationship Id="rId4" Type="http://schemas.microsoft.com/office/2007/relationships/hdphoto" Target="../media/hdphoto27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30.wdp"/><Relationship Id="rId5" Type="http://schemas.openxmlformats.org/officeDocument/2006/relationships/image" Target="../media/image40.png"/><Relationship Id="rId4" Type="http://schemas.microsoft.com/office/2007/relationships/hdphoto" Target="../media/hdphoto29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32.wdp"/><Relationship Id="rId5" Type="http://schemas.openxmlformats.org/officeDocument/2006/relationships/image" Target="../media/image42.png"/><Relationship Id="rId4" Type="http://schemas.microsoft.com/office/2007/relationships/hdphoto" Target="../media/hdphoto3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3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35.wdp"/><Relationship Id="rId5" Type="http://schemas.openxmlformats.org/officeDocument/2006/relationships/image" Target="../media/image45.png"/><Relationship Id="rId4" Type="http://schemas.microsoft.com/office/2007/relationships/hdphoto" Target="../media/hdphoto34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36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38.wdp"/><Relationship Id="rId5" Type="http://schemas.openxmlformats.org/officeDocument/2006/relationships/image" Target="../media/image49.png"/><Relationship Id="rId4" Type="http://schemas.microsoft.com/office/2007/relationships/hdphoto" Target="../media/hdphoto37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39.wdp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10.png"/><Relationship Id="rId4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5" Type="http://schemas.openxmlformats.org/officeDocument/2006/relationships/image" Target="../media/image12.png"/><Relationship Id="rId4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14.png"/><Relationship Id="rId4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microsoft.com/office/2007/relationships/hdphoto" Target="../media/hdphoto1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4.wdp"/><Relationship Id="rId5" Type="http://schemas.openxmlformats.org/officeDocument/2006/relationships/image" Target="../media/image20.png"/><Relationship Id="rId4" Type="http://schemas.microsoft.com/office/2007/relationships/hdphoto" Target="../media/hdphoto1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Documents and Settings\Пафка\Мои документы\Мои рисунки\гусли\fonstola.ru-510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40" y="0"/>
            <a:ext cx="915164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10250" y="2780928"/>
            <a:ext cx="76577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Русские народные промыслы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AutoShape 18" descr="http://%D0%B3%D0%BE%D1%80%D0%BD%D0%B8%D1%86%D0%B0.com/sites/default/files/okno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20" descr="http://%D0%B3%D0%BE%D1%80%D0%BD%D0%B8%D1%86%D0%B0.com/sites/default/files/okno2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22" descr="http://%D0%B3%D0%BE%D1%80%D0%BD%D0%B8%D1%86%D0%B0.com/sites/default/files/okno2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24" descr="http://%D0%B3%D0%BE%D1%80%D0%BD%D0%B8%D1%86%D0%B0.com/sites/default/files/okno2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26" descr="http://%D0%B3%D0%BE%D1%80%D0%BD%D0%B8%D1%86%D0%B0.com/sites/default/files/okno2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http://www.e1.ru/articles/images/007/296/7296/www.hohloma.nov.ru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180" y="3714750"/>
            <a:ext cx="3810000" cy="3143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kirov-portal.ru/upload/iblock/4cd/4cd93e5cc0c7e683e991fd6089d3c75b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27" b="96060" l="0" r="99500">
                        <a14:foregroundMark x1="22500" y1="42589" x2="22500" y2="42589"/>
                        <a14:foregroundMark x1="25125" y1="52345" x2="25125" y2="52345"/>
                        <a14:foregroundMark x1="15250" y1="78612" x2="16000" y2="78612"/>
                        <a14:backgroundMark x1="21000" y1="47467" x2="21000" y2="47467"/>
                        <a14:backgroundMark x1="25875" y1="40713" x2="25875" y2="40713"/>
                        <a14:backgroundMark x1="34875" y1="39962" x2="34875" y2="39962"/>
                        <a14:backgroundMark x1="24750" y1="39962" x2="24750" y2="39962"/>
                        <a14:backgroundMark x1="18125" y1="53471" x2="18125" y2="53471"/>
                        <a14:backgroundMark x1="23000" y1="57223" x2="23000" y2="57223"/>
                        <a14:backgroundMark x1="17500" y1="80863" x2="17500" y2="80863"/>
                        <a14:backgroundMark x1="16750" y1="82927" x2="16750" y2="82927"/>
                        <a14:backgroundMark x1="16625" y1="76923" x2="16625" y2="76923"/>
                        <a14:backgroundMark x1="17375" y1="57974" x2="17375" y2="57974"/>
                        <a14:backgroundMark x1="43500" y1="84428" x2="43500" y2="84428"/>
                        <a14:backgroundMark x1="42875" y1="80675" x2="42875" y2="80675"/>
                        <a14:backgroundMark x1="72750" y1="73171" x2="72750" y2="73171"/>
                        <a14:backgroundMark x1="73125" y1="75422" x2="73125" y2="75422"/>
                        <a14:backgroundMark x1="71625" y1="71295" x2="71625" y2="71295"/>
                        <a14:backgroundMark x1="69500" y1="61726" x2="69500" y2="61726"/>
                        <a14:backgroundMark x1="69750" y1="63227" x2="69750" y2="63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-127876"/>
            <a:ext cx="4298304" cy="2863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900igr.net/datai/izo/Narodnyj-promysel/0041-069-Narodnyj-promysel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6" y="769938"/>
            <a:ext cx="2483768" cy="1457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art-east.ru/zadmin_data/foto.image/2010888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64" b="100000" l="0" r="100000">
                        <a14:foregroundMark x1="37600" y1="29091" x2="37600" y2="29091"/>
                        <a14:foregroundMark x1="20200" y1="54909" x2="20200" y2="54909"/>
                        <a14:foregroundMark x1="29600" y1="58727" x2="31200" y2="80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32" y="3409553"/>
            <a:ext cx="2311136" cy="2542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kukolkishop.ru/published/publicdata/KUKOLKISHOKUK/attachments/SC/products_pictures/l_market_bsxo30GmnAe2VQ4FCguwlw_600x600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726" y="3478696"/>
            <a:ext cx="1989262" cy="1989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79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Пафка\Мои документы\Мои рисунки\гусли\fonstola.ru-510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40" y="-32590"/>
            <a:ext cx="915164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-891480"/>
            <a:ext cx="8066484" cy="4248472"/>
          </a:xfrm>
        </p:spPr>
        <p:txBody>
          <a:bodyPr>
            <a:normAutofit/>
          </a:bodyPr>
          <a:lstStyle/>
          <a:p>
            <a:pPr algn="just"/>
            <a:r>
              <a:rPr lang="ru-RU" sz="2000" b="1" u="sng" dirty="0"/>
              <a:t>Городецкая роспись</a:t>
            </a:r>
            <a:r>
              <a:rPr lang="ru-RU" sz="2000" dirty="0"/>
              <a:t> — русский народный художественный промысел. Существует с середины XIX века в районе города Городец. Яркая, лаконичная городецкая роспись (жанровые сцены, фигурки коней, петухов, цветочные узоры), выполненная свободным мазком с белой и черной графической обводкой, украшала прялки, мебель, ставни, </a:t>
            </a:r>
            <a:r>
              <a:rPr lang="ru-RU" sz="2000" dirty="0" smtClean="0"/>
              <a:t>двери.</a:t>
            </a:r>
            <a:endParaRPr lang="ru-RU" sz="2400" dirty="0"/>
          </a:p>
        </p:txBody>
      </p:sp>
      <p:pic>
        <p:nvPicPr>
          <p:cNvPr id="10242" name="Picture 2" descr="http://img14.vkrugudruzei.ru/images/100/660/18/oi_d0f789a6c40649c497467fc2d9063007_big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8333" y1="21452" x2="23000" y2="82178"/>
                        <a14:foregroundMark x1="8000" y1="31023" x2="42333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" y="2636912"/>
            <a:ext cx="5715000" cy="2886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smartnews.ru/storage/c/2014/05/31/1401532488_769867_67.jpe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537" y1="74715" x2="28955" y2="84738"/>
                        <a14:foregroundMark x1="39254" y1="88838" x2="84627" y2="70159"/>
                        <a14:foregroundMark x1="28955" y1="86788" x2="32388" y2="89977"/>
                        <a14:backgroundMark x1="27612" y1="92938" x2="44925" y2="96811"/>
                        <a14:backgroundMark x1="47164" y1="96811" x2="55075" y2="96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515" y="3645024"/>
            <a:ext cx="3676310" cy="24088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524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Пафка\Мои документы\Мои рисунки\гусли\fonstola.ru-510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40" y="0"/>
            <a:ext cx="915164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http://xallyava.ru/images/Hudozhestva_4/Wologda_Kruzheva/dedce131dd111a69f2b639b260860b8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44" b="99375" l="742" r="965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240038"/>
            <a:ext cx="9464051" cy="709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88544" y="2792664"/>
            <a:ext cx="55592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Изделия из ткани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7594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Пафка\Мои документы\Мои рисунки\гусли\fonstola.ru-510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40" y="-32590"/>
            <a:ext cx="915164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-891480"/>
            <a:ext cx="8066484" cy="4248472"/>
          </a:xfrm>
        </p:spPr>
        <p:txBody>
          <a:bodyPr>
            <a:normAutofit/>
          </a:bodyPr>
          <a:lstStyle/>
          <a:p>
            <a:pPr algn="just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Вологодское кружево</a:t>
            </a:r>
            <a:r>
              <a:rPr lang="ru-RU" sz="2000" dirty="0" smtClean="0"/>
              <a:t> — русское кружево, плетёное на коклюшках (деревянных палочках); распространено в Вологодской области с XVI—XVII века. Все основные изображения в сцепном вологодском кружеве выполняются плотной непрерывной, одинаковой по ширине, плавно извивающейся тесьмой, они чётко вырисовываются на фоне узорных решёток, украшенных </a:t>
            </a:r>
            <a:r>
              <a:rPr lang="ru-RU" sz="2000" dirty="0" err="1" smtClean="0"/>
              <a:t>насновками</a:t>
            </a:r>
            <a:r>
              <a:rPr lang="ru-RU" sz="2000" dirty="0" smtClean="0"/>
              <a:t> в виде звёздочек и розеток.</a:t>
            </a:r>
            <a:endParaRPr lang="ru-RU" sz="2400" dirty="0"/>
          </a:p>
        </p:txBody>
      </p:sp>
      <p:pic>
        <p:nvPicPr>
          <p:cNvPr id="1026" name="Picture 2" descr="http://knu.znate.ru/pars_docs/refs/537/536640/536640_html_m31a35b7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08920"/>
            <a:ext cx="3955728" cy="2932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1.bp.blogspot.com/-rRgkW4lB8Vg/U_t4WHP_D9I/AAAAAAAACEQ/vZfYrII6RW4/s1600/%D0%B2%D0%BE%D0%BB%D0%BE%D0%B3%D0%BE%D0%B4%D1%81%D0%BA%D0%BE%D0%B5%2B%D0%BA%D1%80%D1%83%D0%B6%D0%B5%D0%B2%D0%BE%2B0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772816"/>
            <a:ext cx="3600400" cy="537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3078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Пафка\Мои документы\Мои рисунки\гусли\fonstola.ru-510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40" y="-32590"/>
            <a:ext cx="915164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-891480"/>
            <a:ext cx="8066484" cy="4248472"/>
          </a:xfrm>
        </p:spPr>
        <p:txBody>
          <a:bodyPr>
            <a:normAutofit/>
          </a:bodyPr>
          <a:lstStyle/>
          <a:p>
            <a:pPr algn="just"/>
            <a:r>
              <a:rPr lang="ru-RU" sz="2000" b="1" u="sng" dirty="0" err="1" smtClean="0"/>
              <a:t>Елецкое</a:t>
            </a:r>
            <a:r>
              <a:rPr lang="ru-RU" sz="2000" b="1" u="sng" dirty="0" smtClean="0"/>
              <a:t> кружево </a:t>
            </a:r>
            <a:r>
              <a:rPr lang="ru-RU" sz="2000" dirty="0" smtClean="0"/>
              <a:t>— вид русского кружева, которое плетётся на коклюшках. Существует с начала XIX века. Центр — город Елец (Липецкая область). Считается, что </a:t>
            </a:r>
            <a:r>
              <a:rPr lang="ru-RU" sz="2000" dirty="0" err="1" smtClean="0"/>
              <a:t>елецкие</a:t>
            </a:r>
            <a:r>
              <a:rPr lang="ru-RU" sz="2000" dirty="0" smtClean="0"/>
              <a:t> кружева более тонкие и лёгкие, чем вологодские.</a:t>
            </a:r>
            <a:endParaRPr lang="ru-RU" sz="2400" dirty="0"/>
          </a:p>
        </p:txBody>
      </p:sp>
      <p:pic>
        <p:nvPicPr>
          <p:cNvPr id="2050" name="Picture 2" descr="http://media.vorotila.ru/ru/items/t1@7395f6c5-2991-4910-a9c7-50df481623a1/Eleckoe-kruzhevo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80" b="89971" l="91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5323359" cy="4730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photo.7ya.ru/ph/2015/3/24/1427230169749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689" y="2347792"/>
            <a:ext cx="4397102" cy="3292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4633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Пафка\Мои документы\Мои рисунки\гусли\fonstola.ru-510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40" y="-32590"/>
            <a:ext cx="915164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-531440"/>
            <a:ext cx="8066484" cy="3744416"/>
          </a:xfrm>
        </p:spPr>
        <p:txBody>
          <a:bodyPr>
            <a:normAutofit/>
          </a:bodyPr>
          <a:lstStyle/>
          <a:p>
            <a:pPr algn="just"/>
            <a:r>
              <a:rPr lang="ru-RU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Мценское</a:t>
            </a:r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кружево </a:t>
            </a:r>
            <a:r>
              <a:rPr lang="ru-RU" sz="2000" dirty="0" smtClean="0"/>
              <a:t>— вид русского кружева, которое плетётся на коклюшках, развитый в городе Мценске Орловской области. </a:t>
            </a:r>
            <a:r>
              <a:rPr lang="ru-RU" sz="2400" dirty="0" smtClean="0"/>
              <a:t>Отличительной особенностью является использование геометрических мотивов. По сравнению с вологодским кружевом, узор в нём менее плотный и насыщенный, фоновых решеток почти не используется, поэтому узор получается более воздушным.</a:t>
            </a:r>
            <a:endParaRPr lang="ru-RU" sz="2400" dirty="0"/>
          </a:p>
        </p:txBody>
      </p:sp>
      <p:pic>
        <p:nvPicPr>
          <p:cNvPr id="3074" name="Picture 2" descr="http://www.amr-museum.ru/russ/oficial/magazine/mag_n7_02/08_071_5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08920"/>
            <a:ext cx="4611638" cy="3368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slavyanskaya-kultura.ru/images/18%2847%29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726465"/>
            <a:ext cx="4762500" cy="3333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6595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Пафка\Мои документы\Мои рисунки\гусли\fonstola.ru-510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40" y="-32590"/>
            <a:ext cx="915164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-531440"/>
            <a:ext cx="8066484" cy="3744416"/>
          </a:xfrm>
        </p:spPr>
        <p:txBody>
          <a:bodyPr>
            <a:normAutofit/>
          </a:bodyPr>
          <a:lstStyle/>
          <a:p>
            <a:pPr algn="just"/>
            <a:r>
              <a:rPr lang="ru-RU" sz="2000" b="1" u="sng" dirty="0" smtClean="0"/>
              <a:t>Оренбургский пуховый платок</a:t>
            </a:r>
            <a:r>
              <a:rPr lang="ru-RU" sz="2000" dirty="0" smtClean="0"/>
              <a:t> — вязаный платок из пуха оренбургских коз и основы (х/б, шёлка или др.). Пуховязальный промысел зародился в Оренбургском крае в XVIII веке. Паутинка и палантин — это очень тонкие, как паутина, платки. Тонкие паутинки имеют, как правило, сложный узор и используются как украшение. Тонкость изделия нередко определяют по 2 параметрам: проходит ли изделие через кольцо и помещается ли в гусином яйце.</a:t>
            </a:r>
            <a:endParaRPr lang="ru-RU" sz="2400" dirty="0"/>
          </a:p>
        </p:txBody>
      </p:sp>
      <p:pic>
        <p:nvPicPr>
          <p:cNvPr id="4098" name="Picture 2" descr="http://img.stolbik.net/a/5022051/wmua/1-orenburgskij_puhovyij_plato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36913"/>
            <a:ext cx="3744416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ic.mywishis.in/s/i/wishes/fb/51/7/470x0_fb517b11f9b9bcde0f22de3a52fd78a9___jpg____4_cd34eeb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789040"/>
            <a:ext cx="4529758" cy="2516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0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Пафка\Мои документы\Мои рисунки\гусли\fonstola.ru-510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40" y="-32590"/>
            <a:ext cx="915164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-531440"/>
            <a:ext cx="8066484" cy="3744416"/>
          </a:xfrm>
        </p:spPr>
        <p:txBody>
          <a:bodyPr>
            <a:normAutofit/>
          </a:bodyPr>
          <a:lstStyle/>
          <a:p>
            <a:pPr algn="just"/>
            <a:r>
              <a:rPr lang="ru-RU" sz="2000" b="1" u="sng" dirty="0" smtClean="0"/>
              <a:t>Павловопосадские шали </a:t>
            </a:r>
            <a:r>
              <a:rPr lang="ru-RU" sz="2000" dirty="0" smtClean="0"/>
              <a:t>— набивные шерстяные платки традиционно черного или красного цвета, с объемным цветочным узором. Производство было создано в середине XIX века в г. Павловский Посад.</a:t>
            </a:r>
            <a:endParaRPr lang="ru-RU" sz="2400" dirty="0"/>
          </a:p>
        </p:txBody>
      </p:sp>
      <p:pic>
        <p:nvPicPr>
          <p:cNvPr id="5124" name="Picture 4" descr="http://www.folkartmo.ru/wp-content/uploads/2015/03/spw-1219-18_t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04864"/>
            <a:ext cx="4978896" cy="3734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img1.etsystatic.com/056/0/9824375/il_fullxfull.731422807_rcaj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700" y1="7535" x2="7700" y2="833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400" y="2420888"/>
            <a:ext cx="3647237" cy="3920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2904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Пафка\Мои документы\Мои рисунки\гусли\fonstola.ru-510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40" y="0"/>
            <a:ext cx="915164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://demoport.ru/upload/iblock/ec5/ec5dd01f0aa8c52141c0b09ac5ce759d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7" b="89938" l="6000" r="90000">
                        <a14:foregroundMark x1="20857" y1="30960" x2="19714" y2="30186"/>
                        <a14:foregroundMark x1="20143" y1="43344" x2="18714" y2="42570"/>
                        <a14:foregroundMark x1="19000" y1="47059" x2="17429" y2="45820"/>
                        <a14:foregroundMark x1="20429" y1="50155" x2="18000" y2="487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6599" y="-2331640"/>
            <a:ext cx="10729192" cy="9901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63341" y="2792664"/>
            <a:ext cx="28096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игрушки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7951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Пафка\Мои документы\Мои рисунки\гусли\fonstola.ru-510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40" y="-32590"/>
            <a:ext cx="915164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-531440"/>
            <a:ext cx="8066484" cy="3744416"/>
          </a:xfrm>
        </p:spPr>
        <p:txBody>
          <a:bodyPr>
            <a:normAutofit/>
          </a:bodyPr>
          <a:lstStyle/>
          <a:p>
            <a:pPr algn="just"/>
            <a:r>
              <a:rPr lang="ru-RU" sz="2000" b="1" u="sng" dirty="0" smtClean="0"/>
              <a:t>Дымковская игрушка</a:t>
            </a:r>
            <a:r>
              <a:rPr lang="ru-RU" sz="2000" dirty="0" smtClean="0"/>
              <a:t> — русская глиняная игрушка, расписанная и обожжённая в печи. Название происходит от места производства — слобода Дымково Вятской губернии (ныне Кировской области). Наряду с другими продуктами народных промыслов считается одним из символов русского ремесла.</a:t>
            </a:r>
            <a:endParaRPr lang="ru-RU" sz="2400" dirty="0"/>
          </a:p>
        </p:txBody>
      </p:sp>
      <p:pic>
        <p:nvPicPr>
          <p:cNvPr id="8194" name="Picture 2" descr="http://marussia-tour.ru/files/tours/mara_rus/tours/551846599818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6704" y1="12333" x2="36011" y2="8750"/>
                        <a14:foregroundMark x1="36011" y1="8500" x2="41413" y2="6667"/>
                        <a14:foregroundMark x1="83934" y1="56833" x2="85734" y2="56000"/>
                        <a14:foregroundMark x1="87396" y1="56000" x2="87396" y2="56000"/>
                        <a14:foregroundMark x1="19114" y1="59917" x2="21191" y2="58083"/>
                        <a14:foregroundMark x1="86011" y1="75917" x2="88643" y2="83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310126"/>
            <a:ext cx="2736304" cy="4547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falaleeva.gaspiko.ru/thumd_image/1024-768/13836.jpe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563" r="100000">
                        <a14:foregroundMark x1="32422" y1="19714" x2="34766" y2="24571"/>
                        <a14:foregroundMark x1="54004" y1="25857" x2="53418" y2="35000"/>
                        <a14:foregroundMark x1="57813" y1="63000" x2="58691" y2="58571"/>
                        <a14:foregroundMark x1="58691" y1="58571" x2="58691" y2="58571"/>
                        <a14:foregroundMark x1="38281" y1="55857" x2="39941" y2="50143"/>
                        <a14:foregroundMark x1="57324" y1="64429" x2="57324" y2="63286"/>
                        <a14:foregroundMark x1="78516" y1="77857" x2="75879" y2="5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708691"/>
            <a:ext cx="5486798" cy="3750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198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Пафка\Мои документы\Мои рисунки\гусли\fonstola.ru-510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40" y="-32590"/>
            <a:ext cx="915164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-531440"/>
            <a:ext cx="8066484" cy="3744416"/>
          </a:xfrm>
        </p:spPr>
        <p:txBody>
          <a:bodyPr>
            <a:normAutofit/>
          </a:bodyPr>
          <a:lstStyle/>
          <a:p>
            <a:pPr algn="just"/>
            <a:r>
              <a:rPr lang="ru-RU" sz="2000" b="1" u="sng" dirty="0" err="1" smtClean="0"/>
              <a:t>Каргопольская</a:t>
            </a:r>
            <a:r>
              <a:rPr lang="ru-RU" sz="2000" b="1" u="sng" dirty="0" smtClean="0"/>
              <a:t> игрушка </a:t>
            </a:r>
            <a:r>
              <a:rPr lang="ru-RU" sz="2000" dirty="0" smtClean="0"/>
              <a:t>— русская глиняная игрушка. Художественный промысел, распространённый в районе города Каргополя Архангельской области.</a:t>
            </a:r>
            <a:endParaRPr lang="ru-RU" sz="2400" dirty="0"/>
          </a:p>
        </p:txBody>
      </p:sp>
      <p:pic>
        <p:nvPicPr>
          <p:cNvPr id="9218" name="Picture 2" descr="http://www.ya-zemlyak.ru/images/photoarhiv/%D0%9F%D1%80%D0%BE%D0%BC%D1%8B%D1%81%D0%BB%D1%8B/%D0%9A%D0%B0%D1%80%D0%9E%D1%81%D0%BE%D0%B103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2" b="100000" l="1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76872"/>
            <a:ext cx="4981232" cy="4325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s3-eu-west-1.amazonaws.com/pravdasevera/z2fsytxy/4umg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000" y1="38395" x2="34146" y2="8894"/>
                        <a14:foregroundMark x1="33902" y1="7809" x2="33902" y2="4338"/>
                        <a14:foregroundMark x1="67195" y1="96095" x2="67439" y2="4338"/>
                        <a14:foregroundMark x1="88293" y1="54230" x2="96098" y2="69848"/>
                        <a14:foregroundMark x1="28415" y1="27115" x2="40122" y2="22777"/>
                        <a14:foregroundMark x1="40122" y1="22777" x2="40122" y2="22777"/>
                        <a14:foregroundMark x1="53780" y1="14534" x2="54146" y2="10412"/>
                        <a14:foregroundMark x1="51463" y1="36226" x2="49878" y2="273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060848"/>
            <a:ext cx="4426124" cy="2488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5468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Пафка\Мои документы\Мои рисунки\гусли\fonstola.ru-510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40" y="0"/>
            <a:ext cx="915164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1980" y="476672"/>
            <a:ext cx="8066484" cy="2304256"/>
          </a:xfrm>
        </p:spPr>
        <p:txBody>
          <a:bodyPr>
            <a:normAutofit/>
          </a:bodyPr>
          <a:lstStyle/>
          <a:p>
            <a:pPr algn="just"/>
            <a:r>
              <a:rPr lang="ru-RU" sz="2800" b="1" dirty="0"/>
              <a:t>Русские народные промыслы</a:t>
            </a:r>
            <a:r>
              <a:rPr lang="ru-RU" sz="2800" dirty="0"/>
              <a:t> — форма народного творчества, в которой отчетливо прослеживаются русские традиции, зародившиеся много веков назад. Изделия русских промыслов сочетают в себе неповторимость русской традиционной культуры.</a:t>
            </a:r>
          </a:p>
        </p:txBody>
      </p:sp>
      <p:pic>
        <p:nvPicPr>
          <p:cNvPr id="2050" name="Picture 2" descr="http://img1.liveinternet.ru/images/attach/c/10/110/46/110046553_zhostovo_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046806"/>
            <a:ext cx="60198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87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Пафка\Мои документы\Мои рисунки\гусли\fonstola.ru-510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40" y="-32590"/>
            <a:ext cx="915164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-531440"/>
            <a:ext cx="8066484" cy="3744416"/>
          </a:xfrm>
        </p:spPr>
        <p:txBody>
          <a:bodyPr>
            <a:normAutofit/>
          </a:bodyPr>
          <a:lstStyle/>
          <a:p>
            <a:pPr algn="just"/>
            <a:r>
              <a:rPr lang="ru-RU" sz="2000" b="1" u="sng" dirty="0" err="1" smtClean="0"/>
              <a:t>Филимоновская</a:t>
            </a:r>
            <a:r>
              <a:rPr lang="ru-RU" sz="2000" b="1" u="sng" dirty="0" smtClean="0"/>
              <a:t> игрушка </a:t>
            </a:r>
            <a:r>
              <a:rPr lang="ru-RU" sz="2000" dirty="0" smtClean="0"/>
              <a:t>— русская глиняная игрушка. Древнерусский прикладной художественный промысел, сформировавшийся в деревне Филимоново Одоевского района Тульской области. По данным археологов </a:t>
            </a:r>
            <a:r>
              <a:rPr lang="ru-RU" sz="2000" dirty="0" err="1" smtClean="0"/>
              <a:t>филимоновскому</a:t>
            </a:r>
            <a:r>
              <a:rPr lang="ru-RU" sz="2000" dirty="0" smtClean="0"/>
              <a:t> промыслу более 700 лет. По другим данным около 1 тыс. лет.</a:t>
            </a:r>
            <a:endParaRPr lang="ru-RU" sz="2400" dirty="0"/>
          </a:p>
        </p:txBody>
      </p:sp>
      <p:pic>
        <p:nvPicPr>
          <p:cNvPr id="10242" name="Picture 2" descr="http://cs620025.vk.me/v620025056/1b271/Lqb2sVgToF8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74321"/>
            <a:ext cx="3989412" cy="3989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watch-wiki.org/images/thumb/d/d5/Trojka.jpg/800px-Trojka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45" y="2708666"/>
            <a:ext cx="4355976" cy="3266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687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Пафка\Мои документы\Мои рисунки\гусли\fonstola.ru-510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40" y="-32590"/>
            <a:ext cx="915164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-531440"/>
            <a:ext cx="8066484" cy="3744416"/>
          </a:xfrm>
        </p:spPr>
        <p:txBody>
          <a:bodyPr>
            <a:normAutofit/>
          </a:bodyPr>
          <a:lstStyle/>
          <a:p>
            <a:pPr algn="just"/>
            <a:r>
              <a:rPr lang="ru-RU" sz="2000" b="1" u="sng" dirty="0" err="1" smtClean="0"/>
              <a:t>Абашевская</a:t>
            </a:r>
            <a:r>
              <a:rPr lang="ru-RU" sz="2000" b="1" u="sng" dirty="0" smtClean="0"/>
              <a:t> игрушка </a:t>
            </a:r>
            <a:r>
              <a:rPr lang="ru-RU" sz="2000" dirty="0" smtClean="0"/>
              <a:t>— русская глиняная игрушка. Художественный промысел, сформировавшийся в Спасском уезде, ныне Спасском районе Пензенской области.</a:t>
            </a:r>
            <a:endParaRPr lang="ru-RU" sz="2400" dirty="0"/>
          </a:p>
        </p:txBody>
      </p:sp>
      <p:pic>
        <p:nvPicPr>
          <p:cNvPr id="11266" name="Picture 2" descr="http://pbs.twimg.com/media/B73PktVIEAAGIqA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45432"/>
            <a:ext cx="2223967" cy="5112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fullref.ru/files/62/a6dc94bd5c4860957dd1c168fcdbcf73.html_files/rId18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2950" y1="75000" x2="15677" y2="38014"/>
                        <a14:foregroundMark x1="15385" y1="34589" x2="15385" y2="24829"/>
                        <a14:foregroundMark x1="28724" y1="73973" x2="32717" y2="23973"/>
                        <a14:foregroundMark x1="51607" y1="82534" x2="49367" y2="61473"/>
                        <a14:backgroundMark x1="17819" y1="12329" x2="20058" y2="13527"/>
                        <a14:backgroundMark x1="9250" y1="9589" x2="40896" y2="12329"/>
                        <a14:backgroundMark x1="46446" y1="31849" x2="51120" y2="53253"/>
                        <a14:backgroundMark x1="20058" y1="25171" x2="19182" y2="39897"/>
                        <a14:backgroundMark x1="6524" y1="10274" x2="3213" y2="21233"/>
                        <a14:backgroundMark x1="7400" y1="15753" x2="11392" y2="26712"/>
                        <a14:backgroundMark x1="5453" y1="34932" x2="5648" y2="58219"/>
                        <a14:backgroundMark x1="10516" y1="25856" x2="10516" y2="25856"/>
                        <a14:backgroundMark x1="12074" y1="30993" x2="12074" y2="30993"/>
                        <a14:backgroundMark x1="7011" y1="40411" x2="7011" y2="40411"/>
                        <a14:backgroundMark x1="6816" y1="89041" x2="6816" y2="89041"/>
                        <a14:backgroundMark x1="10516" y1="88699" x2="10516" y2="88699"/>
                        <a14:backgroundMark x1="14800" y1="86815" x2="14800" y2="86815"/>
                        <a14:backgroundMark x1="12074" y1="81678" x2="18111" y2="89041"/>
                        <a14:backgroundMark x1="18987" y1="48973" x2="23369" y2="85616"/>
                        <a14:backgroundMark x1="27167" y1="85959" x2="43135" y2="78596"/>
                        <a14:backgroundMark x1="44888" y1="56678" x2="43817" y2="70377"/>
                        <a14:backgroundMark x1="51801" y1="36130" x2="52678" y2="45034"/>
                        <a14:backgroundMark x1="53165" y1="31849" x2="52678" y2="44692"/>
                        <a14:backgroundMark x1="54625" y1="63356" x2="61733" y2="86815"/>
                        <a14:backgroundMark x1="63973" y1="85616" x2="73710" y2="64212"/>
                        <a14:backgroundMark x1="81305" y1="86815" x2="92795" y2="85274"/>
                        <a14:backgroundMark x1="91529" y1="53596" x2="92795" y2="70377"/>
                        <a14:backgroundMark x1="65725" y1="38014" x2="65141" y2="23973"/>
                        <a14:backgroundMark x1="79747" y1="51712" x2="79747" y2="51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060848"/>
            <a:ext cx="6458156" cy="367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0682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Пафка\Мои документы\Мои рисунки\гусли\fonstola.ru-510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40" y="-32590"/>
            <a:ext cx="915164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-531440"/>
            <a:ext cx="8066484" cy="3744416"/>
          </a:xfrm>
        </p:spPr>
        <p:txBody>
          <a:bodyPr>
            <a:normAutofit/>
          </a:bodyPr>
          <a:lstStyle/>
          <a:p>
            <a:pPr algn="just"/>
            <a:r>
              <a:rPr lang="ru-RU" sz="2000" b="1" u="sng" dirty="0"/>
              <a:t>Старооскольская глиняная игрушка </a:t>
            </a:r>
            <a:r>
              <a:rPr lang="ru-RU" sz="2000" dirty="0"/>
              <a:t>— художественный промысел в </a:t>
            </a:r>
            <a:r>
              <a:rPr lang="ru-RU" sz="2000" dirty="0" err="1"/>
              <a:t>Старооскольском</a:t>
            </a:r>
            <a:r>
              <a:rPr lang="ru-RU" sz="2000" dirty="0"/>
              <a:t> районе Белгородской области. Известен с начала XVIII века.</a:t>
            </a:r>
            <a:endParaRPr lang="ru-RU" sz="2400" dirty="0"/>
          </a:p>
        </p:txBody>
      </p:sp>
      <p:pic>
        <p:nvPicPr>
          <p:cNvPr id="1026" name="Picture 2" descr="http://perunica.ru/uploads/posts/2012-06/1339829055_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0585" y1="74026" x2="12478" y2="25000"/>
                        <a14:foregroundMark x1="12565" y1="24513" x2="14544" y2="22078"/>
                        <a14:foregroundMark x1="16867" y1="19318" x2="20224" y2="16396"/>
                        <a14:foregroundMark x1="21256" y1="61526" x2="23322" y2="56494"/>
                        <a14:foregroundMark x1="33477" y1="76786" x2="35886" y2="19156"/>
                        <a14:foregroundMark x1="41824" y1="87987" x2="44406" y2="56494"/>
                        <a14:foregroundMark x1="45697" y1="49838" x2="46988" y2="45779"/>
                        <a14:foregroundMark x1="55422" y1="85065" x2="62048" y2="47727"/>
                        <a14:foregroundMark x1="70310" y1="69481" x2="75904" y2="47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15" y="2204864"/>
            <a:ext cx="8223641" cy="43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201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Пафка\Мои документы\Мои рисунки\гусли\fonstola.ru-510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40" y="-32590"/>
            <a:ext cx="915164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-531440"/>
            <a:ext cx="8066484" cy="3744416"/>
          </a:xfrm>
        </p:spPr>
        <p:txBody>
          <a:bodyPr>
            <a:normAutofit/>
          </a:bodyPr>
          <a:lstStyle/>
          <a:p>
            <a:pPr algn="just"/>
            <a:r>
              <a:rPr lang="ru-RU" sz="2000" b="1" u="sng" dirty="0" err="1"/>
              <a:t>Кожлянская</a:t>
            </a:r>
            <a:r>
              <a:rPr lang="ru-RU" sz="2000" b="1" u="sng" dirty="0"/>
              <a:t> игрушка </a:t>
            </a:r>
            <a:r>
              <a:rPr lang="ru-RU" sz="2000" dirty="0"/>
              <a:t>— русская народная глиняная игрушка-свистулька. Название происходит от места изготовления село </a:t>
            </a:r>
            <a:r>
              <a:rPr lang="ru-RU" sz="2000" dirty="0" err="1"/>
              <a:t>Кожля</a:t>
            </a:r>
            <a:r>
              <a:rPr lang="ru-RU" sz="2000" dirty="0"/>
              <a:t>, Курчатовского района, Курской области.</a:t>
            </a:r>
            <a:endParaRPr lang="ru-RU" sz="2400" dirty="0"/>
          </a:p>
        </p:txBody>
      </p:sp>
      <p:pic>
        <p:nvPicPr>
          <p:cNvPr id="2050" name="Picture 2" descr="http://www.art-talant.org/code/image.php?width=944&amp;image=163894:2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4" b="96830" l="14619" r="75636">
                        <a14:backgroundMark x1="34746" y1="73851" x2="34746" y2="73851"/>
                        <a14:backgroundMark x1="33475" y1="76070" x2="35064" y2="70840"/>
                        <a14:backgroundMark x1="48199" y1="89540" x2="50530" y2="77813"/>
                        <a14:backgroundMark x1="50636" y1="77813" x2="50636" y2="77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51" t="4046" r="27341" b="4828"/>
          <a:stretch/>
        </p:blipFill>
        <p:spPr bwMode="auto">
          <a:xfrm>
            <a:off x="107504" y="1447829"/>
            <a:ext cx="4883085" cy="5476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farm9.staticflickr.com/8306/8003015748_44d356630d_z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6750" y1="69000" x2="21500" y2="33667"/>
                        <a14:foregroundMark x1="21500" y1="33000" x2="24000" y2="30000"/>
                        <a14:foregroundMark x1="57500" y1="67000" x2="61500" y2="58667"/>
                        <a14:foregroundMark x1="39750" y1="67333" x2="42750" y2="46667"/>
                        <a14:foregroundMark x1="83000" y1="70000" x2="88500" y2="32667"/>
                        <a14:foregroundMark x1="63000" y1="44333" x2="64250" y2="23667"/>
                        <a14:foregroundMark x1="9500" y1="75000" x2="5500" y2="80667"/>
                        <a14:foregroundMark x1="10250" y1="74333" x2="14000" y2="82667"/>
                        <a14:backgroundMark x1="1500" y1="73000" x2="3500" y2="91667"/>
                        <a14:backgroundMark x1="5750" y1="92667" x2="84750" y2="94000"/>
                        <a14:backgroundMark x1="91750" y1="94000" x2="91750" y2="94000"/>
                        <a14:backgroundMark x1="95750" y1="71667" x2="93500" y2="93667"/>
                        <a14:backgroundMark x1="30500" y1="31000" x2="33500" y2="51000"/>
                        <a14:backgroundMark x1="51000" y1="31333" x2="56500" y2="36667"/>
                        <a14:backgroundMark x1="54750" y1="53333" x2="52250" y2="63333"/>
                        <a14:backgroundMark x1="48000" y1="33667" x2="49500" y2="34000"/>
                        <a14:backgroundMark x1="52250" y1="52667" x2="55250" y2="58667"/>
                        <a14:backgroundMark x1="47500" y1="50000" x2="56500" y2="51000"/>
                        <a14:backgroundMark x1="18500" y1="58333" x2="18250" y2="68333"/>
                        <a14:backgroundMark x1="18250" y1="68667" x2="18250" y2="6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488" y="2060848"/>
            <a:ext cx="4608512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104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Пафка\Мои документы\Мои рисунки\гусли\fonstola.ru-510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590"/>
            <a:ext cx="915164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-387424"/>
            <a:ext cx="8066484" cy="3744416"/>
          </a:xfrm>
        </p:spPr>
        <p:txBody>
          <a:bodyPr>
            <a:normAutofit/>
          </a:bodyPr>
          <a:lstStyle/>
          <a:p>
            <a:pPr algn="just"/>
            <a:r>
              <a:rPr lang="ru-RU" sz="2000" b="1" u="sng" dirty="0"/>
              <a:t>Матрёшка</a:t>
            </a:r>
            <a:r>
              <a:rPr lang="ru-RU" sz="2000" dirty="0"/>
              <a:t> — русская деревянная игрушка в виде расписной полой куклы, внутри которой находятся подобные ей куклы меньшего размера. По традиции рисуется женщина в красном сарафане и желтом платке. В последнее время возможный диапазон тем росписи ничем не </a:t>
            </a:r>
            <a:r>
              <a:rPr lang="ru-RU" sz="2000" dirty="0" smtClean="0"/>
              <a:t>ограничен.</a:t>
            </a:r>
            <a:endParaRPr lang="ru-RU" sz="2400" dirty="0"/>
          </a:p>
        </p:txBody>
      </p:sp>
      <p:pic>
        <p:nvPicPr>
          <p:cNvPr id="3074" name="Picture 2" descr="http://www.samovar24.tmweb.ru/upload/iblock/7cc/7cc80cdff0f63ee12e5378ed344617f8.jpe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20888"/>
            <a:ext cx="7620000" cy="4152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888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Пафка\Мои документы\Мои рисунки\гусли\fonstola.ru-510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40" y="0"/>
            <a:ext cx="915164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://geum.ru/next/images/509431-me9339a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8498259" cy="5523868"/>
          </a:xfrm>
          <a:prstGeom prst="ellipse">
            <a:avLst/>
          </a:prstGeom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76220" y="2792664"/>
            <a:ext cx="63839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Изделия из металла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9599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Пафка\Мои документы\Мои рисунки\гусли\fonstola.ru-510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590"/>
            <a:ext cx="915164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-387424"/>
            <a:ext cx="8066484" cy="3744416"/>
          </a:xfrm>
        </p:spPr>
        <p:txBody>
          <a:bodyPr>
            <a:normAutofit/>
          </a:bodyPr>
          <a:lstStyle/>
          <a:p>
            <a:pPr algn="just"/>
            <a:r>
              <a:rPr lang="ru-RU" sz="2000" b="1" u="sng" dirty="0" err="1"/>
              <a:t>Ка́слинское</a:t>
            </a:r>
            <a:r>
              <a:rPr lang="ru-RU" sz="2000" b="1" u="sng" dirty="0"/>
              <a:t> литьё</a:t>
            </a:r>
            <a:r>
              <a:rPr lang="ru-RU" sz="2000" dirty="0"/>
              <a:t> — художественные изделия (скульптура, решётки, архитектурные элементы и т. д.) из чугуна и бронзы, производящиеся на чугунолитейном заводе в городе Касли. Традиции </a:t>
            </a:r>
            <a:r>
              <a:rPr lang="ru-RU" sz="2000" dirty="0" err="1"/>
              <a:t>Каслинского</a:t>
            </a:r>
            <a:r>
              <a:rPr lang="ru-RU" sz="2000" dirty="0"/>
              <a:t> литья (графическая чёткость силуэта, сочетание тщательно отделанных деталей и обобщённых плоскостей с энергичной игрой бликов) сложились в XIX веке.</a:t>
            </a:r>
            <a:endParaRPr lang="ru-RU" sz="2400" dirty="0"/>
          </a:p>
        </p:txBody>
      </p:sp>
      <p:pic>
        <p:nvPicPr>
          <p:cNvPr id="4098" name="Picture 2" descr="http://xallyava.ru/images/Hudozhestva_4/Kaskinskoe_litye/a74d03ee9efccb7dc9d7c7c30ed322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924944"/>
            <a:ext cx="2654359" cy="2962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xallyava.ru/images/Hudozhestva_4/Kaskinskoe_litye/c7ce4d52dc6046b4c62040db78f236a5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66005"/>
            <a:ext cx="5817096" cy="3478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586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Пафка\Мои документы\Мои рисунки\гусли\fonstola.ru-510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590"/>
            <a:ext cx="915164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-387424"/>
            <a:ext cx="8066484" cy="3744416"/>
          </a:xfrm>
        </p:spPr>
        <p:txBody>
          <a:bodyPr>
            <a:normAutofit/>
          </a:bodyPr>
          <a:lstStyle/>
          <a:p>
            <a:pPr algn="just"/>
            <a:r>
              <a:rPr lang="ru-RU" sz="2000" b="1" u="sng" dirty="0"/>
              <a:t>Скань</a:t>
            </a:r>
            <a:r>
              <a:rPr lang="ru-RU" sz="2000" dirty="0"/>
              <a:t> — ажурный или напаянный на металлический фон узор из тонкой золотой, серебряной или медной проволоки, гладкой или свитой в верёвочки, также с дополнением зерни (маленькие серебряные или золотые шарики) и эмали. Первые изделия на Руси появились в IX—X веках. В XV—XVI века — время расцвета московской скани (мастера Амвросий, Иван Фомин). В XVIII—XIX веках налажено промышленное производство, стали использовать разнообразные технологии и материалы.</a:t>
            </a:r>
            <a:endParaRPr lang="ru-RU" sz="2400" dirty="0"/>
          </a:p>
        </p:txBody>
      </p:sp>
      <p:pic>
        <p:nvPicPr>
          <p:cNvPr id="6146" name="Picture 2" descr="http://www.gttrends.evoler.net/wp-content/plugins/rss-poster/cache/6890f_9227168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31" y="2924944"/>
            <a:ext cx="5715000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cs624322.vk.me/v624322371/39050/L9xQoq3ix0Y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8861" y1="46523" x2="28270" y2="75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964" y="1988840"/>
            <a:ext cx="3451676" cy="4398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71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Пафка\Мои документы\Мои рисунки\гусли\fonstola.ru-510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40" y="0"/>
            <a:ext cx="915164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Picture 2" descr="http://img-fotki.yandex.ru/get/9255/47407354.e02/0_15dd67_f136f838_ori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-4688"/>
            <a:ext cx="8066158" cy="6518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42336" y="2792664"/>
            <a:ext cx="26516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роспись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7197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Пафка\Мои документы\Мои рисунки\гусли\fonstola.ru-510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40" y="0"/>
            <a:ext cx="915164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1980" y="476672"/>
            <a:ext cx="8066484" cy="3096344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800" u="sng" dirty="0"/>
              <a:t>Гжель</a:t>
            </a:r>
            <a:r>
              <a:rPr lang="ru-RU" sz="2800" dirty="0"/>
              <a:t> — с XVII века и ранее центр производства фарфора и керамики на территории современного Раменского района Московской области. Со второй половины 20-х годов XIX века многие изделия расписывали только синей краской. В настоящее время именно этот характерный рисунок определяет стиль «Гжель». Изделия, произведённые в другом месте, но имеющие схожий сине-белый орнамент, часто называют изделиями «под Гжель»</a:t>
            </a:r>
          </a:p>
        </p:txBody>
      </p:sp>
      <p:pic>
        <p:nvPicPr>
          <p:cNvPr id="3076" name="Picture 4" descr="http://street-fashion-guide.ru/wp-content/uploads/2013/12/Narod-4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2" b="100000" l="0" r="100000">
                        <a14:backgroundMark x1="90732" y1="50752" x2="90732" y2="50752"/>
                        <a14:backgroundMark x1="62439" y1="83459" x2="62439" y2="834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51154"/>
            <a:ext cx="4619360" cy="2996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i2.vtope.su/1/2994/29932259/afacdb/figurka-vinni-puh-bol-gzhelskij-farfor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27" b="9509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598" y="2640625"/>
            <a:ext cx="3894584" cy="4284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228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Пафка\Мои документы\Мои рисунки\гусли\fonstola.ru-510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40" y="0"/>
            <a:ext cx="915164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76672"/>
            <a:ext cx="8066484" cy="3096344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400" b="1" u="sng" dirty="0" err="1"/>
              <a:t>Тагильский</a:t>
            </a:r>
            <a:r>
              <a:rPr lang="ru-RU" sz="2400" b="1" u="sng" dirty="0"/>
              <a:t> поднос</a:t>
            </a:r>
            <a:r>
              <a:rPr lang="ru-RU" sz="2400" dirty="0"/>
              <a:t> — народный промысел изготовления и художественной росписи металлических подносов, существующий в городе Нижнем Тагиле. Основоположник Жостовской росписи. Возник в середине XVIII в. на Урале, где были расположены металлургические заводы Демидовых (Нижний Тагил, Невьянск, Верх-</a:t>
            </a:r>
            <a:r>
              <a:rPr lang="ru-RU" sz="2400" dirty="0" err="1"/>
              <a:t>Нейвинск</a:t>
            </a:r>
            <a:r>
              <a:rPr lang="ru-RU" sz="2400" dirty="0"/>
              <a:t>), и только в первой половине XIX века подносы стали изготавливать в деревнях Московской губернии (Жостове и других). </a:t>
            </a:r>
            <a:r>
              <a:rPr lang="ru-RU" sz="2400" dirty="0" smtClean="0"/>
              <a:t>Роспись </a:t>
            </a:r>
            <a:r>
              <a:rPr lang="ru-RU" sz="2400" dirty="0"/>
              <a:t>производится обычно по чёрному фону (иногда по красному, синему, зелёному) причём мастер не редко работает сразу над несколькими </a:t>
            </a:r>
            <a:r>
              <a:rPr lang="ru-RU" sz="2400" dirty="0" smtClean="0"/>
              <a:t>подносами.</a:t>
            </a:r>
            <a:endParaRPr lang="ru-RU" sz="2400" dirty="0"/>
          </a:p>
        </p:txBody>
      </p:sp>
      <p:pic>
        <p:nvPicPr>
          <p:cNvPr id="5122" name="Picture 2" descr="http://historyntagil.ru/imgbook4/245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800" y1="20492" x2="2800" y2="20492"/>
                        <a14:foregroundMark x1="3200" y1="19945" x2="8000" y2="4918"/>
                        <a14:foregroundMark x1="12600" y1="4645" x2="85400" y2="5464"/>
                        <a14:foregroundMark x1="95200" y1="18306" x2="95800" y2="874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933056"/>
            <a:ext cx="3487580" cy="25529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cdn.itar-tass.com/tass/m2/uploads/i/1563648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345" l="3634" r="970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601588"/>
            <a:ext cx="5041032" cy="3355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49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Пафка\Мои документы\Мои рисунки\гусли\fonstola.ru-510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40" y="0"/>
            <a:ext cx="915164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76672"/>
            <a:ext cx="8066484" cy="3384376"/>
          </a:xfrm>
        </p:spPr>
        <p:txBody>
          <a:bodyPr>
            <a:normAutofit/>
          </a:bodyPr>
          <a:lstStyle/>
          <a:p>
            <a:pPr algn="just"/>
            <a:r>
              <a:rPr lang="ru-RU" sz="2000" b="1" u="sng" dirty="0"/>
              <a:t>Жостовская роспись</a:t>
            </a:r>
            <a:r>
              <a:rPr lang="ru-RU" sz="2000" dirty="0"/>
              <a:t> — народный промысел художественной росписи металлических подносов, существующий в деревне Жостово </a:t>
            </a:r>
            <a:r>
              <a:rPr lang="ru-RU" sz="2000" dirty="0" err="1"/>
              <a:t>Мытищинского</a:t>
            </a:r>
            <a:r>
              <a:rPr lang="ru-RU" sz="2000" dirty="0"/>
              <a:t> района Московской области. Возник в середине XVIII в. на Урале, на металлургических заводах Демидовых в Нижнем Тагиле, Невьянске, Верх-</a:t>
            </a:r>
            <a:r>
              <a:rPr lang="ru-RU" sz="2000" dirty="0" err="1"/>
              <a:t>Нейвинске</a:t>
            </a:r>
            <a:r>
              <a:rPr lang="ru-RU" sz="2000" dirty="0"/>
              <a:t>, и только в первой половине XIX века подносы стали изготавливать в деревнях Московской губернии — Жостове, Троицком, Новосельцеве и других. Скоро московский промысел стал ведущим. </a:t>
            </a:r>
            <a:r>
              <a:rPr lang="ru-RU" sz="2000" dirty="0" smtClean="0"/>
              <a:t>Роспись </a:t>
            </a:r>
            <a:r>
              <a:rPr lang="ru-RU" sz="2000" dirty="0"/>
              <a:t>производится обычно по чёрному фону (иногда по красному, синему, зелёному, серебряному) причём мастер работает сразу над несколькими подносами. </a:t>
            </a:r>
            <a:endParaRPr lang="ru-RU" sz="2400" dirty="0"/>
          </a:p>
        </p:txBody>
      </p:sp>
      <p:pic>
        <p:nvPicPr>
          <p:cNvPr id="6146" name="Picture 2" descr="http://wikirobokomp.ru/images/thumb/4/46/0_a247d_62281e9b_XL.jpeg/748px-0_a247d_62281e9b_XL.jpe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4572" y1="22204" x2="15642" y2="21703"/>
                        <a14:foregroundMark x1="15642" y1="23038" x2="27273" y2="11519"/>
                        <a14:foregroundMark x1="33556" y1="9015" x2="50000" y2="5008"/>
                        <a14:foregroundMark x1="52674" y1="5008" x2="72059" y2="11352"/>
                        <a14:foregroundMark x1="75267" y1="13856" x2="88369" y2="26544"/>
                        <a14:foregroundMark x1="89840" y1="28881" x2="94519" y2="46411"/>
                        <a14:foregroundMark x1="94652" y1="53255" x2="89572" y2="71285"/>
                        <a14:foregroundMark x1="87968" y1="75960" x2="72727" y2="87813"/>
                        <a14:foregroundMark x1="21524" y1="85142" x2="8690" y2="63439"/>
                        <a14:foregroundMark x1="6417" y1="60601" x2="3342" y2="50751"/>
                        <a14:foregroundMark x1="5481" y1="44574" x2="11898" y2="26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737611"/>
            <a:ext cx="3600400" cy="2883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f17.ifotki.info/org/126b2b1ccc35ca98360e2b419597b18b534500189113844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737611"/>
            <a:ext cx="3851920" cy="3055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0263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Пафка\Мои документы\Мои рисунки\гусли\fonstola.ru-510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40" y="0"/>
            <a:ext cx="915164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0"/>
            <a:ext cx="8066484" cy="4149080"/>
          </a:xfrm>
        </p:spPr>
        <p:txBody>
          <a:bodyPr>
            <a:normAutofit/>
          </a:bodyPr>
          <a:lstStyle/>
          <a:p>
            <a:pPr algn="just"/>
            <a:r>
              <a:rPr lang="ru-RU" sz="2000" b="1" u="sng" dirty="0"/>
              <a:t>Палехская миниатюра</a:t>
            </a:r>
            <a:r>
              <a:rPr lang="ru-RU" sz="2000" dirty="0"/>
              <a:t> — народный промысел, </a:t>
            </a:r>
            <a:r>
              <a:rPr lang="ru-RU" sz="2000" dirty="0" err="1"/>
              <a:t>развившийся</a:t>
            </a:r>
            <a:r>
              <a:rPr lang="ru-RU" sz="2000" dirty="0"/>
              <a:t> в Советское время в посёлке Палех Ивановской области взамен существовавшей там школы иконописной живописи. Лаковая миниатюра исполняется темперой на папье-маше. Обычно расписываются шкатулки, ларцы, кубышки, брошки, панно, пепельницы, заколки для галстука, игольницы и т. д. Работы обычно выполняются на чёрном фоне и расписываются золотом. Оригинальная технология, применяемая первыми мастерами этого жанра в 20-30 годы XX века не прошла испытаний времени и многие произведения того времени, растиражированные в репродукциях в значительной степени повреждены. Типичные сюжеты палехской миниатюры заимствованы из повседневной жизни, литературных произведений классиков, сказок, былин и песен.</a:t>
            </a:r>
            <a:endParaRPr lang="ru-RU" sz="2400" dirty="0"/>
          </a:p>
        </p:txBody>
      </p:sp>
      <p:pic>
        <p:nvPicPr>
          <p:cNvPr id="7170" name="Picture 2" descr="http://www.bibliotekar.ru/rusPaleh/10.files/image003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77072"/>
            <a:ext cx="3294906" cy="2583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data15.gallery.ru/albums/gallery/122338-4c308-45797819-m750x740-uf5ac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046816"/>
            <a:ext cx="4219228" cy="2531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86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Пафка\Мои документы\Мои рисунки\гусли\fonstola.ru-510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40" y="0"/>
            <a:ext cx="915164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-891480"/>
            <a:ext cx="8066484" cy="4896544"/>
          </a:xfrm>
        </p:spPr>
        <p:txBody>
          <a:bodyPr>
            <a:normAutofit/>
          </a:bodyPr>
          <a:lstStyle/>
          <a:p>
            <a:pPr algn="just"/>
            <a:r>
              <a:rPr lang="ru-RU" sz="2000" b="1" u="sng" dirty="0" err="1"/>
              <a:t>Федоскинская</a:t>
            </a:r>
            <a:r>
              <a:rPr lang="ru-RU" sz="2000" b="1" u="sng" dirty="0"/>
              <a:t> миниатюра </a:t>
            </a:r>
            <a:r>
              <a:rPr lang="ru-RU" sz="2000" dirty="0"/>
              <a:t>— вид традиционной русской лаковой миниатюрной живописи масляными красками на папье-маше, сложившийся в конце XVIII века в подмосковном селе Федоскино. Излюбленными мотивами росписи </a:t>
            </a:r>
            <a:r>
              <a:rPr lang="ru-RU" sz="2000" dirty="0" err="1"/>
              <a:t>федоскинских</a:t>
            </a:r>
            <a:r>
              <a:rPr lang="ru-RU" sz="2000" dirty="0"/>
              <a:t> миниатюристов стали популярные в то время сюжеты: «тройки», «чаепития», сцены из русской и малороссийской крестьянской жизни. Наиболее всего ценились ларцы и шкатулки, украшенные сложными многофигурными композициями — копиями картин русских и западноевропейских художников.</a:t>
            </a:r>
            <a:endParaRPr lang="ru-RU" sz="2400" dirty="0"/>
          </a:p>
        </p:txBody>
      </p:sp>
      <p:pic>
        <p:nvPicPr>
          <p:cNvPr id="8194" name="Picture 2" descr="http://img-fotki.yandex.ru/get/5606/43837144.1bc/0_851b5_19bf258_X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56" y="3356992"/>
            <a:ext cx="4235624" cy="3113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s019.radikal.ru/i616/1205/05/0372b0768c5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579548"/>
            <a:ext cx="3731568" cy="2668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056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Пафка\Мои документы\Мои рисунки\гусли\fonstola.ru-510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40" y="-32590"/>
            <a:ext cx="915164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-891480"/>
            <a:ext cx="8066484" cy="4248472"/>
          </a:xfrm>
        </p:spPr>
        <p:txBody>
          <a:bodyPr>
            <a:normAutofit/>
          </a:bodyPr>
          <a:lstStyle/>
          <a:p>
            <a:pPr algn="just"/>
            <a:r>
              <a:rPr lang="ru-RU" sz="2000" b="1" u="sng" dirty="0" smtClean="0"/>
              <a:t>Хохлома́</a:t>
            </a:r>
            <a:r>
              <a:rPr lang="ru-RU" sz="2000" dirty="0" smtClean="0"/>
              <a:t> - нижегородская декоративная </a:t>
            </a:r>
            <a:r>
              <a:rPr lang="ru-RU" sz="2000" dirty="0"/>
              <a:t>роспись деревянной посуды и мебели, выполненную чёрным и красным (а также, изредка, зелёным) цветом по золотистому фону. На дерево при выполнении росписи наносится не золотой, а серебряный оловянный порошок. После этого изделие покрывается лаком и три-четыре раза обрабатывается в печи, чем достигается уникальный медово-золотой цвет, придающий лёгкой деревянной посуде эффект массивности.</a:t>
            </a:r>
            <a:endParaRPr lang="ru-RU" sz="2400" dirty="0"/>
          </a:p>
        </p:txBody>
      </p:sp>
      <p:pic>
        <p:nvPicPr>
          <p:cNvPr id="9218" name="Picture 2" descr="http://900igr.net/datas/izo/Rospis-khokhloma/0004-004-Rospis-khokhloma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98" y="2420888"/>
            <a:ext cx="4436682" cy="3327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www.artrusse.ca/Images/Khokhloma/Swan_Saltan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42414" y1="15331" x2="42414" y2="15331"/>
                        <a14:backgroundMark x1="36552" y1="22648" x2="42759" y2="12544"/>
                        <a14:backgroundMark x1="32414" y1="29617" x2="32414" y2="29617"/>
                        <a14:backgroundMark x1="37586" y1="45993" x2="52759" y2="34843"/>
                        <a14:backgroundMark x1="55862" y1="35540" x2="58276" y2="24739"/>
                        <a14:backgroundMark x1="32759" y1="48084" x2="22414" y2="59930"/>
                        <a14:backgroundMark x1="22414" y1="59930" x2="22414" y2="59930"/>
                        <a14:backgroundMark x1="19655" y1="59930" x2="19655" y2="59930"/>
                        <a14:backgroundMark x1="59655" y1="23345" x2="59655" y2="23345"/>
                        <a14:backgroundMark x1="59310" y1="18815" x2="59310" y2="18815"/>
                        <a14:backgroundMark x1="59310" y1="14634" x2="59310" y2="14634"/>
                        <a14:backgroundMark x1="96897" y1="43554" x2="98621" y2="508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780928"/>
            <a:ext cx="3489857" cy="3453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3962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404</Words>
  <Application>Microsoft Office PowerPoint</Application>
  <PresentationFormat>Экран (4:3)</PresentationFormat>
  <Paragraphs>27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Презентация PowerPoint</vt:lpstr>
      <vt:lpstr>Русские народные промыслы — форма народного творчества, в которой отчетливо прослеживаются русские традиции, зародившиеся много веков назад. Изделия русских промыслов сочетают в себе неповторимость русской традиционной культуры.</vt:lpstr>
      <vt:lpstr>Презентация PowerPoint</vt:lpstr>
      <vt:lpstr>Гжель — с XVII века и ранее центр производства фарфора и керамики на территории современного Раменского района Московской области. Со второй половины 20-х годов XIX века многие изделия расписывали только синей краской. В настоящее время именно этот характерный рисунок определяет стиль «Гжель». Изделия, произведённые в другом месте, но имеющие схожий сине-белый орнамент, часто называют изделиями «под Гжель»</vt:lpstr>
      <vt:lpstr>Тагильский поднос — народный промысел изготовления и художественной росписи металлических подносов, существующий в городе Нижнем Тагиле. Основоположник Жостовской росписи. Возник в середине XVIII в. на Урале, где были расположены металлургические заводы Демидовых (Нижний Тагил, Невьянск, Верх-Нейвинск), и только в первой половине XIX века подносы стали изготавливать в деревнях Московской губернии (Жостове и других). Роспись производится обычно по чёрному фону (иногда по красному, синему, зелёному) причём мастер не редко работает сразу над несколькими подносами.</vt:lpstr>
      <vt:lpstr>Жостовская роспись — народный промысел художественной росписи металлических подносов, существующий в деревне Жостово Мытищинского района Московской области. Возник в середине XVIII в. на Урале, на металлургических заводах Демидовых в Нижнем Тагиле, Невьянске, Верх-Нейвинске, и только в первой половине XIX века подносы стали изготавливать в деревнях Московской губернии — Жостове, Троицком, Новосельцеве и других. Скоро московский промысел стал ведущим. Роспись производится обычно по чёрному фону (иногда по красному, синему, зелёному, серебряному) причём мастер работает сразу над несколькими подносами. </vt:lpstr>
      <vt:lpstr>Палехская миниатюра — народный промысел, развившийся в Советское время в посёлке Палех Ивановской области взамен существовавшей там школы иконописной живописи. Лаковая миниатюра исполняется темперой на папье-маше. Обычно расписываются шкатулки, ларцы, кубышки, брошки, панно, пепельницы, заколки для галстука, игольницы и т. д. Работы обычно выполняются на чёрном фоне и расписываются золотом. Оригинальная технология, применяемая первыми мастерами этого жанра в 20-30 годы XX века не прошла испытаний времени и многие произведения того времени, растиражированные в репродукциях в значительной степени повреждены. Типичные сюжеты палехской миниатюры заимствованы из повседневной жизни, литературных произведений классиков, сказок, былин и песен.</vt:lpstr>
      <vt:lpstr>Федоскинская миниатюра — вид традиционной русской лаковой миниатюрной живописи масляными красками на папье-маше, сложившийся в конце XVIII века в подмосковном селе Федоскино. Излюбленными мотивами росписи федоскинских миниатюристов стали популярные в то время сюжеты: «тройки», «чаепития», сцены из русской и малороссийской крестьянской жизни. Наиболее всего ценились ларцы и шкатулки, украшенные сложными многофигурными композициями — копиями картин русских и западноевропейских художников.</vt:lpstr>
      <vt:lpstr>Хохлома́ - нижегородская декоративная роспись деревянной посуды и мебели, выполненную чёрным и красным (а также, изредка, зелёным) цветом по золотистому фону. На дерево при выполнении росписи наносится не золотой, а серебряный оловянный порошок. После этого изделие покрывается лаком и три-четыре раза обрабатывается в печи, чем достигается уникальный медово-золотой цвет, придающий лёгкой деревянной посуде эффект массивности.</vt:lpstr>
      <vt:lpstr>Городецкая роспись — русский народный художественный промысел. Существует с середины XIX века в районе города Городец. Яркая, лаконичная городецкая роспись (жанровые сцены, фигурки коней, петухов, цветочные узоры), выполненная свободным мазком с белой и черной графической обводкой, украшала прялки, мебель, ставни, двери.</vt:lpstr>
      <vt:lpstr>Презентация PowerPoint</vt:lpstr>
      <vt:lpstr>Вологодское кружево — русское кружево, плетёное на коклюшках (деревянных палочках); распространено в Вологодской области с XVI—XVII века. Все основные изображения в сцепном вологодском кружеве выполняются плотной непрерывной, одинаковой по ширине, плавно извивающейся тесьмой, они чётко вырисовываются на фоне узорных решёток, украшенных насновками в виде звёздочек и розеток.</vt:lpstr>
      <vt:lpstr>Елецкое кружево — вид русского кружева, которое плетётся на коклюшках. Существует с начала XIX века. Центр — город Елец (Липецкая область). Считается, что елецкие кружева более тонкие и лёгкие, чем вологодские.</vt:lpstr>
      <vt:lpstr>Мценское кружево — вид русского кружева, которое плетётся на коклюшках, развитый в городе Мценске Орловской области. Отличительной особенностью является использование геометрических мотивов. По сравнению с вологодским кружевом, узор в нём менее плотный и насыщенный, фоновых решеток почти не используется, поэтому узор получается более воздушным.</vt:lpstr>
      <vt:lpstr>Оренбургский пуховый платок — вязаный платок из пуха оренбургских коз и основы (х/б, шёлка или др.). Пуховязальный промысел зародился в Оренбургском крае в XVIII веке. Паутинка и палантин — это очень тонкие, как паутина, платки. Тонкие паутинки имеют, как правило, сложный узор и используются как украшение. Тонкость изделия нередко определяют по 2 параметрам: проходит ли изделие через кольцо и помещается ли в гусином яйце.</vt:lpstr>
      <vt:lpstr>Павловопосадские шали — набивные шерстяные платки традиционно черного или красного цвета, с объемным цветочным узором. Производство было создано в середине XIX века в г. Павловский Посад.</vt:lpstr>
      <vt:lpstr>Презентация PowerPoint</vt:lpstr>
      <vt:lpstr>Дымковская игрушка — русская глиняная игрушка, расписанная и обожжённая в печи. Название происходит от места производства — слобода Дымково Вятской губернии (ныне Кировской области). Наряду с другими продуктами народных промыслов считается одним из символов русского ремесла.</vt:lpstr>
      <vt:lpstr>Каргопольская игрушка — русская глиняная игрушка. Художественный промысел, распространённый в районе города Каргополя Архангельской области.</vt:lpstr>
      <vt:lpstr>Филимоновская игрушка — русская глиняная игрушка. Древнерусский прикладной художественный промысел, сформировавшийся в деревне Филимоново Одоевского района Тульской области. По данным археологов филимоновскому промыслу более 700 лет. По другим данным около 1 тыс. лет.</vt:lpstr>
      <vt:lpstr>Абашевская игрушка — русская глиняная игрушка. Художественный промысел, сформировавшийся в Спасском уезде, ныне Спасском районе Пензенской области.</vt:lpstr>
      <vt:lpstr>Старооскольская глиняная игрушка — художественный промысел в Старооскольском районе Белгородской области. Известен с начала XVIII века.</vt:lpstr>
      <vt:lpstr>Кожлянская игрушка — русская народная глиняная игрушка-свистулька. Название происходит от места изготовления село Кожля, Курчатовского района, Курской области.</vt:lpstr>
      <vt:lpstr>Матрёшка — русская деревянная игрушка в виде расписной полой куклы, внутри которой находятся подобные ей куклы меньшего размера. По традиции рисуется женщина в красном сарафане и желтом платке. В последнее время возможный диапазон тем росписи ничем не ограничен.</vt:lpstr>
      <vt:lpstr>Презентация PowerPoint</vt:lpstr>
      <vt:lpstr>Ка́слинское литьё — художественные изделия (скульптура, решётки, архитектурные элементы и т. д.) из чугуна и бронзы, производящиеся на чугунолитейном заводе в городе Касли. Традиции Каслинского литья (графическая чёткость силуэта, сочетание тщательно отделанных деталей и обобщённых плоскостей с энергичной игрой бликов) сложились в XIX веке.</vt:lpstr>
      <vt:lpstr>Скань — ажурный или напаянный на металлический фон узор из тонкой золотой, серебряной или медной проволоки, гладкой или свитой в верёвочки, также с дополнением зерни (маленькие серебряные или золотые шарики) и эмали. Первые изделия на Руси появились в IX—X веках. В XV—XVI века — время расцвета московской скани (мастера Амвросий, Иван Фомин). В XVIII—XIX веках налажено промышленное производство, стали использовать разнообразные технологии и материалы.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RePack by Diakov</cp:lastModifiedBy>
  <cp:revision>53</cp:revision>
  <dcterms:created xsi:type="dcterms:W3CDTF">2015-10-18T15:20:08Z</dcterms:created>
  <dcterms:modified xsi:type="dcterms:W3CDTF">2015-10-19T17:07:47Z</dcterms:modified>
</cp:coreProperties>
</file>