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71" r:id="rId8"/>
    <p:sldId id="272" r:id="rId9"/>
    <p:sldId id="273" r:id="rId10"/>
    <p:sldId id="260" r:id="rId11"/>
    <p:sldId id="262" r:id="rId12"/>
    <p:sldId id="263" r:id="rId13"/>
    <p:sldId id="270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BF"/>
    <a:srgbClr val="FFCC00"/>
    <a:srgbClr val="FF9933"/>
    <a:srgbClr val="237F55"/>
    <a:srgbClr val="12846E"/>
    <a:srgbClr val="009900"/>
    <a:srgbClr val="00CC99"/>
    <a:srgbClr val="CCFFCC"/>
    <a:srgbClr val="097B60"/>
    <a:srgbClr val="16A2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C6AE-C627-4155-959D-11CFFEB32E65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1FD2-45BC-4E50-91D1-B62F89079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d10e1698d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1674">
            <a:off x="6436027" y="3661757"/>
            <a:ext cx="2537930" cy="196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osna-ve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1321">
            <a:off x="6570929" y="1707113"/>
            <a:ext cx="2524694" cy="161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0_89add_28f4e369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786322"/>
            <a:ext cx="2416368" cy="181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786314" y="0"/>
            <a:ext cx="435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9933"/>
                </a:solidFill>
                <a:latin typeface="Arbat" pitchFamily="2" charset="0"/>
              </a:rPr>
              <a:t>Занятие по внеурочной деятельности</a:t>
            </a:r>
          </a:p>
          <a:p>
            <a:pPr algn="ctr"/>
            <a:r>
              <a:rPr lang="ru-RU" sz="2400" u="sng" dirty="0" smtClean="0">
                <a:solidFill>
                  <a:srgbClr val="FF9933"/>
                </a:solidFill>
                <a:latin typeface="Arbat" pitchFamily="2" charset="0"/>
              </a:rPr>
              <a:t>Направление</a:t>
            </a:r>
            <a:r>
              <a:rPr lang="ru-RU" sz="2400" dirty="0" smtClean="0">
                <a:solidFill>
                  <a:srgbClr val="FF9933"/>
                </a:solidFill>
                <a:latin typeface="Arbat" pitchFamily="2" charset="0"/>
              </a:rPr>
              <a:t> общекультурное</a:t>
            </a:r>
            <a:endParaRPr lang="ru-RU" sz="2400" dirty="0">
              <a:solidFill>
                <a:srgbClr val="FF9933"/>
              </a:solidFill>
              <a:latin typeface="Arbat" pitchFamily="2" charset="0"/>
            </a:endParaRPr>
          </a:p>
        </p:txBody>
      </p:sp>
      <p:pic>
        <p:nvPicPr>
          <p:cNvPr id="20" name="Рисунок 19" descr="0_c8ef_bc52fadc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5668">
            <a:off x="2283687" y="4837974"/>
            <a:ext cx="2428892" cy="182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productid_22.jpg"/>
          <p:cNvPicPr>
            <a:picLocks noChangeAspect="1"/>
          </p:cNvPicPr>
          <p:nvPr/>
        </p:nvPicPr>
        <p:blipFill>
          <a:blip r:embed="rId6" cstate="print"/>
          <a:srcRect l="14563" t="20388" r="19903" b="15533"/>
          <a:stretch>
            <a:fillRect/>
          </a:stretch>
        </p:blipFill>
        <p:spPr>
          <a:xfrm rot="495694">
            <a:off x="118153" y="4721754"/>
            <a:ext cx="2214578" cy="1804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966941" y="2397945"/>
            <a:ext cx="4857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Хвойные деревья</a:t>
            </a:r>
            <a:endParaRPr lang="ru-RU" sz="1000" dirty="0" smtClean="0">
              <a:solidFill>
                <a:srgbClr val="FFCC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  <a:p>
            <a:pPr algn="ctr"/>
            <a:r>
              <a:rPr lang="ru-RU" sz="1400" dirty="0" smtClean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Автор – составитель: </a:t>
            </a:r>
            <a:r>
              <a:rPr lang="ru-RU" sz="1400" dirty="0" err="1" smtClean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Шалабодова</a:t>
            </a:r>
            <a:r>
              <a:rPr lang="ru-RU" sz="1400" dirty="0" smtClean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  Марина Анатольевна</a:t>
            </a:r>
          </a:p>
          <a:p>
            <a:pPr algn="ctr"/>
            <a:r>
              <a:rPr lang="ru-RU" sz="1400" dirty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п</a:t>
            </a:r>
            <a:r>
              <a:rPr lang="ru-RU" sz="1400" dirty="0" smtClean="0">
                <a:solidFill>
                  <a:srgbClr val="FFCC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едагог  МБОУДОД ЦДОД. г. Прокопьевска</a:t>
            </a:r>
            <a:endParaRPr lang="ru-RU" sz="1400" dirty="0">
              <a:solidFill>
                <a:srgbClr val="FFCC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1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4" name="Picture 2" descr="C:\Documents and Settings\Admin\Рабочий стол\ima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1971675" cy="2314575"/>
          </a:xfrm>
          <a:prstGeom prst="rect">
            <a:avLst/>
          </a:prstGeom>
          <a:noFill/>
        </p:spPr>
      </p:pic>
      <p:pic>
        <p:nvPicPr>
          <p:cNvPr id="5" name="Picture 2" descr="C:\Documents and Settings\Zulfia.TYCOON-4697B4C9\Мои документы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110007" cy="2857520"/>
          </a:xfrm>
          <a:prstGeom prst="rect">
            <a:avLst/>
          </a:prstGeom>
          <a:noFill/>
        </p:spPr>
      </p:pic>
      <p:pic>
        <p:nvPicPr>
          <p:cNvPr id="6" name="Picture 2" descr="C:\Documents and Settings\Zulfia.TYCOON-4697B4C9\Мои документы\Downloads\220px-Larix-oliv-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643182"/>
            <a:ext cx="2095500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331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71679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дворе стоит пихта</a:t>
            </a:r>
          </a:p>
          <a:p>
            <a:r>
              <a:rPr lang="ru-RU" sz="2400" dirty="0" smtClean="0"/>
              <a:t>         К небу тянется она.</a:t>
            </a:r>
          </a:p>
          <a:p>
            <a:r>
              <a:rPr lang="ru-RU" sz="2400" dirty="0" smtClean="0"/>
              <a:t>Кедр вырос рядом с ней,</a:t>
            </a:r>
          </a:p>
          <a:p>
            <a:r>
              <a:rPr lang="ru-RU" sz="2400" dirty="0" smtClean="0"/>
              <a:t>         Быть он хочет подлинней.</a:t>
            </a:r>
          </a:p>
          <a:p>
            <a:r>
              <a:rPr lang="ru-RU" sz="2400" dirty="0" smtClean="0"/>
              <a:t>Ветер сильный налетал,</a:t>
            </a:r>
          </a:p>
          <a:p>
            <a:r>
              <a:rPr lang="ru-RU" sz="2400" dirty="0" smtClean="0"/>
              <a:t>         Все деревья раскачал.</a:t>
            </a:r>
          </a:p>
          <a:p>
            <a:r>
              <a:rPr lang="ru-RU" sz="2400" dirty="0" smtClean="0"/>
              <a:t>Ветки гнуться взад, вперёд,</a:t>
            </a:r>
          </a:p>
          <a:p>
            <a:r>
              <a:rPr lang="ru-RU" sz="2400" dirty="0" smtClean="0"/>
              <a:t>         Ветер их качает, гнёт</a:t>
            </a:r>
          </a:p>
          <a:p>
            <a:r>
              <a:rPr lang="ru-RU" sz="2400" dirty="0" smtClean="0"/>
              <a:t>Будем вместе приседать:</a:t>
            </a:r>
          </a:p>
          <a:p>
            <a:r>
              <a:rPr lang="ru-RU" sz="2400" dirty="0" smtClean="0"/>
              <a:t>         1, 2, 3, 4, 5.</a:t>
            </a:r>
          </a:p>
          <a:p>
            <a:r>
              <a:rPr lang="ru-RU" sz="2400" dirty="0" smtClean="0"/>
              <a:t>Мы размялись от души</a:t>
            </a:r>
          </a:p>
          <a:p>
            <a:r>
              <a:rPr lang="ru-RU" sz="2400" dirty="0" smtClean="0"/>
              <a:t>         И за парты вновь спешим.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71744"/>
            <a:ext cx="3398081" cy="258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809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Практическая работа  </a:t>
            </a:r>
            <a:br>
              <a:rPr lang="ru-RU" dirty="0" smtClean="0"/>
            </a:br>
            <a:r>
              <a:rPr lang="ru-RU" dirty="0" smtClean="0"/>
              <a:t>            «Соотнеси картинку к загадке»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8320438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Хоть колюча, но не ёлка,</a:t>
            </a:r>
            <a:br>
              <a:rPr lang="ru-RU" dirty="0" smtClean="0"/>
            </a:br>
            <a:r>
              <a:rPr lang="ru-RU" dirty="0" smtClean="0"/>
              <a:t>Подлинней её иголки,</a:t>
            </a:r>
            <a:br>
              <a:rPr lang="ru-RU" dirty="0" smtClean="0"/>
            </a:br>
            <a:r>
              <a:rPr lang="ru-RU" dirty="0" smtClean="0"/>
              <a:t>А кора тонка, красна!</a:t>
            </a:r>
            <a:br>
              <a:rPr lang="ru-RU" dirty="0" smtClean="0"/>
            </a:br>
            <a:r>
              <a:rPr lang="ru-RU" dirty="0" smtClean="0"/>
              <a:t>Та красавица……… </a:t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Он сосне ближайший брат</a:t>
            </a:r>
            <a:br>
              <a:rPr lang="ru-RU" dirty="0" smtClean="0"/>
            </a:br>
            <a:r>
              <a:rPr lang="ru-RU" dirty="0" smtClean="0"/>
              <a:t>И растёт в Сибири.</a:t>
            </a:r>
            <a:br>
              <a:rPr lang="ru-RU" dirty="0" smtClean="0"/>
            </a:br>
            <a:r>
              <a:rPr lang="ru-RU" dirty="0" smtClean="0"/>
              <a:t>Он орешками богат –</a:t>
            </a:r>
          </a:p>
          <a:p>
            <a:r>
              <a:rPr lang="ru-RU" dirty="0" smtClean="0"/>
              <a:t>Нет вкуснее в мире. 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 округе славится</a:t>
            </a:r>
            <a:br>
              <a:rPr lang="ru-RU" dirty="0" smtClean="0"/>
            </a:br>
            <a:r>
              <a:rPr lang="ru-RU" dirty="0" smtClean="0"/>
              <a:t>Зелёная красавица:</a:t>
            </a:r>
            <a:br>
              <a:rPr lang="ru-RU" dirty="0" smtClean="0"/>
            </a:br>
            <a:r>
              <a:rPr lang="ru-RU" dirty="0" smtClean="0"/>
              <a:t>Сарафан как колокол,</a:t>
            </a:r>
            <a:br>
              <a:rPr lang="ru-RU" dirty="0" smtClean="0"/>
            </a:br>
            <a:r>
              <a:rPr lang="ru-RU" dirty="0" smtClean="0"/>
              <a:t>По земле да волоком,</a:t>
            </a:r>
            <a:br>
              <a:rPr lang="ru-RU" dirty="0" smtClean="0"/>
            </a:br>
            <a:r>
              <a:rPr lang="ru-RU" dirty="0" smtClean="0"/>
              <a:t>Шапочка с </a:t>
            </a:r>
            <a:r>
              <a:rPr lang="ru-RU" dirty="0" err="1" smtClean="0"/>
              <a:t>опушечкой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 острою </a:t>
            </a:r>
            <a:r>
              <a:rPr lang="ru-RU" dirty="0" err="1" smtClean="0"/>
              <a:t>макушечкой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Есть у родственницы елки</a:t>
            </a:r>
          </a:p>
          <a:p>
            <a:r>
              <a:rPr lang="ru-RU" dirty="0" smtClean="0"/>
              <a:t>Неколючие иголки,</a:t>
            </a:r>
          </a:p>
          <a:p>
            <a:r>
              <a:rPr lang="ru-RU" dirty="0" smtClean="0"/>
              <a:t>Но, в отличии от елки,</a:t>
            </a:r>
          </a:p>
          <a:p>
            <a:r>
              <a:rPr lang="ru-RU" dirty="0" smtClean="0"/>
              <a:t>Опадают те иголки</a:t>
            </a:r>
          </a:p>
          <a:p>
            <a:endParaRPr lang="ru-RU" sz="1600" dirty="0" smtClean="0"/>
          </a:p>
          <a:p>
            <a:r>
              <a:rPr lang="ru-RU" dirty="0" smtClean="0"/>
              <a:t>Они с виду кажутся злючками,</a:t>
            </a:r>
          </a:p>
          <a:p>
            <a:r>
              <a:rPr lang="ru-RU" dirty="0" smtClean="0"/>
              <a:t>Лапы их покрыты колючками, </a:t>
            </a:r>
          </a:p>
          <a:p>
            <a:r>
              <a:rPr lang="ru-RU" dirty="0" smtClean="0"/>
              <a:t>Да колючки-то не злые,</a:t>
            </a:r>
          </a:p>
          <a:p>
            <a:r>
              <a:rPr lang="ru-RU" dirty="0" smtClean="0"/>
              <a:t>Будто вечно молодые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 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00570"/>
            <a:ext cx="1214446" cy="8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5" y="4572008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643578"/>
            <a:ext cx="1071570" cy="1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715016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72008"/>
            <a:ext cx="13868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268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br>
              <a:rPr lang="ru-RU" dirty="0" smtClean="0"/>
            </a:br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                              </a:t>
            </a:r>
            <a:r>
              <a:rPr lang="ru-RU" dirty="0" smtClean="0"/>
              <a:t>Проверь себя</a:t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14488"/>
            <a:ext cx="8106124" cy="47089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Хоть колюча, но не ёлка,</a:t>
            </a:r>
            <a:br>
              <a:rPr lang="ru-RU" dirty="0" smtClean="0"/>
            </a:br>
            <a:r>
              <a:rPr lang="ru-RU" dirty="0" smtClean="0"/>
              <a:t>Подлинней её иголки,</a:t>
            </a:r>
            <a:br>
              <a:rPr lang="ru-RU" dirty="0" smtClean="0"/>
            </a:br>
            <a:r>
              <a:rPr lang="ru-RU" dirty="0" smtClean="0"/>
              <a:t>А кора тонка, красна!</a:t>
            </a:r>
            <a:br>
              <a:rPr lang="ru-RU" dirty="0" smtClean="0"/>
            </a:br>
            <a:r>
              <a:rPr lang="ru-RU" dirty="0" smtClean="0"/>
              <a:t>Та красавица……… </a:t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Он сосне ближайший брат</a:t>
            </a:r>
            <a:br>
              <a:rPr lang="ru-RU" dirty="0" smtClean="0"/>
            </a:br>
            <a:r>
              <a:rPr lang="ru-RU" dirty="0" smtClean="0"/>
              <a:t>И растёт в Сибири.</a:t>
            </a:r>
            <a:br>
              <a:rPr lang="ru-RU" dirty="0" smtClean="0"/>
            </a:br>
            <a:r>
              <a:rPr lang="ru-RU" dirty="0" smtClean="0"/>
              <a:t>Он орешками богат –</a:t>
            </a:r>
          </a:p>
          <a:p>
            <a:r>
              <a:rPr lang="ru-RU" dirty="0" smtClean="0"/>
              <a:t>Нет вкуснее в мире. 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 округе славится</a:t>
            </a:r>
            <a:br>
              <a:rPr lang="ru-RU" dirty="0" smtClean="0"/>
            </a:br>
            <a:r>
              <a:rPr lang="ru-RU" dirty="0" smtClean="0"/>
              <a:t>Зелёная красавица:</a:t>
            </a:r>
            <a:br>
              <a:rPr lang="ru-RU" dirty="0" smtClean="0"/>
            </a:br>
            <a:r>
              <a:rPr lang="ru-RU" dirty="0" smtClean="0"/>
              <a:t>Сарафан как колокол,</a:t>
            </a:r>
            <a:br>
              <a:rPr lang="ru-RU" dirty="0" smtClean="0"/>
            </a:br>
            <a:r>
              <a:rPr lang="ru-RU" dirty="0" smtClean="0"/>
              <a:t>По земле да волоком,</a:t>
            </a:r>
            <a:br>
              <a:rPr lang="ru-RU" dirty="0" smtClean="0"/>
            </a:br>
            <a:r>
              <a:rPr lang="ru-RU" dirty="0" smtClean="0"/>
              <a:t>Шапочка с </a:t>
            </a:r>
            <a:r>
              <a:rPr lang="ru-RU" dirty="0" err="1" smtClean="0"/>
              <a:t>опушечкой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 острою </a:t>
            </a:r>
            <a:r>
              <a:rPr lang="ru-RU" dirty="0" err="1" smtClean="0"/>
              <a:t>макушечкой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Есть у родственницы елки</a:t>
            </a:r>
          </a:p>
          <a:p>
            <a:r>
              <a:rPr lang="ru-RU" dirty="0" smtClean="0"/>
              <a:t>Неколючие иголки,</a:t>
            </a:r>
          </a:p>
          <a:p>
            <a:r>
              <a:rPr lang="ru-RU" dirty="0" smtClean="0"/>
              <a:t>Но, в отличии от елки,</a:t>
            </a:r>
          </a:p>
          <a:p>
            <a:r>
              <a:rPr lang="ru-RU" dirty="0" smtClean="0"/>
              <a:t>Опадают те иголки</a:t>
            </a:r>
          </a:p>
          <a:p>
            <a:endParaRPr lang="ru-RU" sz="1600" dirty="0" smtClean="0"/>
          </a:p>
          <a:p>
            <a:r>
              <a:rPr lang="ru-RU" dirty="0" smtClean="0"/>
              <a:t>Они с виду кажутся злючками,</a:t>
            </a:r>
          </a:p>
          <a:p>
            <a:r>
              <a:rPr lang="ru-RU" dirty="0" smtClean="0"/>
              <a:t>Лапы их покрыты колючками, </a:t>
            </a:r>
          </a:p>
          <a:p>
            <a:r>
              <a:rPr lang="ru-RU" dirty="0" smtClean="0"/>
              <a:t>Да колючки-то не злые,</a:t>
            </a:r>
          </a:p>
          <a:p>
            <a:r>
              <a:rPr lang="ru-RU" dirty="0" smtClean="0"/>
              <a:t>Будто вечно молодые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 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093296"/>
            <a:ext cx="1214446" cy="8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857628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71678"/>
            <a:ext cx="1071570" cy="1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3116"/>
            <a:ext cx="12382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143380"/>
            <a:ext cx="13868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268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Практическая работа  </a:t>
            </a:r>
            <a:br>
              <a:rPr lang="ru-RU" dirty="0" smtClean="0"/>
            </a:br>
            <a:r>
              <a:rPr lang="ru-RU" dirty="0" smtClean="0"/>
              <a:t>            «Найди лишнее»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72008"/>
            <a:ext cx="1743086" cy="186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00570"/>
            <a:ext cx="1500198" cy="19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7200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928802"/>
            <a:ext cx="1571636" cy="22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214554"/>
            <a:ext cx="25146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Картинка 239 из 3787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071678"/>
            <a:ext cx="1598426" cy="232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153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latin typeface="Arbat" pitchFamily="2" charset="0"/>
              </a:rPr>
              <a:t/>
            </a:r>
            <a:br>
              <a:rPr lang="ru-RU" sz="2700" dirty="0" smtClean="0">
                <a:latin typeface="Arbat" pitchFamily="2" charset="0"/>
              </a:rPr>
            </a:br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                              </a:t>
            </a:r>
            <a:r>
              <a:rPr lang="ru-RU" dirty="0" smtClean="0"/>
              <a:t>Проверь себя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1785950" cy="250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928802"/>
            <a:ext cx="30861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50057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60830"/>
            <a:ext cx="1857388" cy="23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Картинка 239 из 3787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643050"/>
            <a:ext cx="1866319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553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00528" cy="714380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latin typeface="Arbat" pitchFamily="2" charset="0"/>
              </a:rPr>
              <a:t>                                                              </a:t>
            </a:r>
            <a:r>
              <a:rPr lang="ru-RU" sz="2400" dirty="0" smtClean="0">
                <a:latin typeface="Arbat" pitchFamily="2" charset="0"/>
              </a:rPr>
              <a:t>Хвойные деревья</a:t>
            </a:r>
            <a:r>
              <a:rPr lang="en-US" sz="2400" dirty="0" smtClean="0">
                <a:latin typeface="Arbat" pitchFamily="2" charset="0"/>
              </a:rPr>
              <a:t/>
            </a:r>
            <a:br>
              <a:rPr lang="en-US" sz="2400" dirty="0" smtClean="0">
                <a:latin typeface="Arbat" pitchFamily="2" charset="0"/>
              </a:rPr>
            </a:br>
            <a:r>
              <a:rPr lang="en-US" sz="2400" dirty="0" smtClean="0">
                <a:latin typeface="Arbat" pitchFamily="2" charset="0"/>
              </a:rPr>
              <a:t/>
            </a:r>
            <a:br>
              <a:rPr lang="en-US" sz="2400" dirty="0" smtClean="0">
                <a:latin typeface="Arbat" pitchFamily="2" charset="0"/>
              </a:rPr>
            </a:br>
            <a:endParaRPr lang="ru-RU" sz="4000" dirty="0"/>
          </a:p>
        </p:txBody>
      </p:sp>
      <p:pic>
        <p:nvPicPr>
          <p:cNvPr id="4" name="Picture 29" descr="7028_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2378287" y="857232"/>
            <a:ext cx="4596261" cy="538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857232"/>
            <a:ext cx="4000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1000108"/>
            <a:ext cx="4000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14678" y="571480"/>
            <a:ext cx="40005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                                                            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</a:br>
            <a:r>
              <a:rPr lang="ru-RU" sz="4700" noProof="0" dirty="0" smtClean="0">
                <a:latin typeface="Arbat" pitchFamily="2" charset="0"/>
                <a:ea typeface="+mj-ea"/>
                <a:cs typeface="+mj-cs"/>
              </a:rPr>
              <a:t>Укрась </a:t>
            </a:r>
            <a:r>
              <a:rPr kumimoji="0" lang="ru-RU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 ёлочку</a:t>
            </a:r>
            <a:endParaRPr kumimoji="0" lang="ru-RU" sz="4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8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1743593" y="5865561"/>
            <a:ext cx="647172" cy="7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6090925"/>
            <a:ext cx="642942" cy="7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72074"/>
            <a:ext cx="6586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6058390"/>
            <a:ext cx="670213" cy="79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857356" y="607220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Р</a:t>
            </a:r>
            <a:endParaRPr lang="ru-RU" sz="2400" dirty="0"/>
          </a:p>
        </p:txBody>
      </p:sp>
      <p:pic>
        <p:nvPicPr>
          <p:cNvPr id="25" name="Picture 5" descr="1321_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2581475" y="6010506"/>
            <a:ext cx="793479" cy="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786050" y="621508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86182" y="628652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</a:t>
            </a:r>
            <a:endParaRPr lang="ru-RU" sz="2400" dirty="0"/>
          </a:p>
        </p:txBody>
      </p:sp>
      <p:pic>
        <p:nvPicPr>
          <p:cNvPr id="28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437539" y="6080621"/>
            <a:ext cx="786595" cy="7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643438" y="628652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</a:t>
            </a:r>
            <a:endParaRPr lang="ru-RU" sz="2400" dirty="0"/>
          </a:p>
        </p:txBody>
      </p:sp>
      <p:pic>
        <p:nvPicPr>
          <p:cNvPr id="31" name="Picture 5" descr="1321_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798640" y="5584994"/>
            <a:ext cx="809679" cy="8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071538" y="57864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pic>
        <p:nvPicPr>
          <p:cNvPr id="33" name="Picture 5" descr="1321_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6870398" y="6013150"/>
            <a:ext cx="807221" cy="8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DSC027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572140"/>
            <a:ext cx="642942" cy="7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215074" y="628652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621508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929586" y="578645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Ь</a:t>
            </a:r>
            <a:endParaRPr lang="ru-RU" sz="2400" dirty="0"/>
          </a:p>
        </p:txBody>
      </p:sp>
      <p:pic>
        <p:nvPicPr>
          <p:cNvPr id="38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3997542" y="4357694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6" descr="d3365a70f64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3428992" y="3143248"/>
            <a:ext cx="8843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5368550" y="5107793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5214942" y="4000504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5009087" y="2786058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4500562" y="1857364"/>
            <a:ext cx="8039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7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77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000"/>
                            </p:stCondLst>
                            <p:childTnLst>
                              <p:par>
                                <p:cTn id="8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0"/>
                            </p:stCondLst>
                            <p:childTnLst>
                              <p:par>
                                <p:cTn id="84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000"/>
                            </p:stCondLst>
                            <p:childTnLst>
                              <p:par>
                                <p:cTn id="8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0"/>
                            </p:stCondLst>
                            <p:childTnLst>
                              <p:par>
                                <p:cTn id="9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9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0"/>
                            </p:stCondLst>
                            <p:childTnLst>
                              <p:par>
                                <p:cTn id="9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0"/>
                            </p:stCondLst>
                            <p:childTnLst>
                              <p:par>
                                <p:cTn id="10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0"/>
                            </p:stCondLst>
                            <p:childTnLst>
                              <p:par>
                                <p:cTn id="10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642942" cy="5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62" y="4515858"/>
            <a:ext cx="647712" cy="58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072206"/>
            <a:ext cx="638188" cy="5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357826"/>
            <a:ext cx="571504" cy="5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072206"/>
            <a:ext cx="642942" cy="5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357826"/>
            <a:ext cx="571472" cy="5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86388"/>
            <a:ext cx="642942" cy="5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00768"/>
            <a:ext cx="7072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42926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42926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35782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614364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14364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07220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07220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28638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09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>
              <a:latin typeface="Arbat" pitchFamily="2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857363"/>
            <a:ext cx="1571636" cy="16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14338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1643074" cy="172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85852" y="3714752"/>
            <a:ext cx="44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С</a:t>
            </a:r>
            <a:endParaRPr lang="ru-RU" sz="5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00496" y="492919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1857364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8069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5825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bat" pitchFamily="2" charset="0"/>
              </a:rPr>
              <a:t/>
            </a:r>
            <a:br>
              <a:rPr lang="ru-RU" sz="2700" dirty="0" smtClean="0">
                <a:latin typeface="Arbat" pitchFamily="2" charset="0"/>
              </a:rPr>
            </a:br>
            <a:r>
              <a:rPr lang="ru-RU" sz="2700" dirty="0" smtClean="0">
                <a:latin typeface="Arbat" pitchFamily="2" charset="0"/>
              </a:rPr>
              <a:t>Хвойные деревья</a:t>
            </a: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9600" i="1" dirty="0" smtClean="0"/>
              <a:t>Л  Е  С   </a:t>
            </a:r>
          </a:p>
        </p:txBody>
      </p:sp>
    </p:spTree>
    <p:extLst>
      <p:ext uri="{BB962C8B-B14F-4D97-AF65-F5344CB8AC3E}">
        <p14:creationId xmlns:p14="http://schemas.microsoft.com/office/powerpoint/2010/main" xmlns="" val="141936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br>
              <a:rPr lang="ru-RU" sz="2400" dirty="0" smtClean="0">
                <a:latin typeface="Arbat" pitchFamily="2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                    </a:t>
            </a:r>
            <a:r>
              <a:rPr lang="ru-RU" sz="2800" b="1" i="1" dirty="0" smtClean="0"/>
              <a:t>Мы живем, 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Где тайга без конца.</a:t>
            </a:r>
            <a:br>
              <a:rPr lang="ru-RU" sz="2800" b="1" i="1" dirty="0" smtClean="0"/>
            </a:br>
            <a:r>
              <a:rPr lang="ru-RU" sz="2800" b="1" i="1" dirty="0" smtClean="0"/>
              <a:t>              Там высокие сосны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Тянутся в небеса.</a:t>
            </a:r>
            <a:br>
              <a:rPr lang="ru-RU" sz="2800" b="1" i="1" dirty="0" smtClean="0"/>
            </a:br>
            <a:r>
              <a:rPr lang="ru-RU" sz="2800" b="1" i="1" dirty="0" smtClean="0"/>
              <a:t>              И дремучие ели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На страже стоят,</a:t>
            </a:r>
            <a:br>
              <a:rPr lang="ru-RU" sz="2800" b="1" i="1" dirty="0" smtClean="0"/>
            </a:br>
            <a:r>
              <a:rPr lang="ru-RU" sz="2800" b="1" i="1" dirty="0" smtClean="0"/>
              <a:t>              И красивые пихты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В глушь лесную манят.</a:t>
            </a:r>
            <a:br>
              <a:rPr lang="ru-RU" sz="2800" b="1" i="1" dirty="0" smtClean="0"/>
            </a:br>
            <a:r>
              <a:rPr lang="ru-RU" sz="2800" b="1" i="1" dirty="0" smtClean="0"/>
              <a:t>              А могучие кедры-богатыри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Простирают над нами ветви свои.</a:t>
            </a:r>
          </a:p>
          <a:p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86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Хвойные деревья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786322"/>
            <a:ext cx="150165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6248" y="23574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    Вечнозеленое  дерево   высотой  до  40м. </a:t>
            </a:r>
          </a:p>
          <a:p>
            <a:pPr>
              <a:buNone/>
            </a:pPr>
            <a:r>
              <a:rPr lang="ru-RU" dirty="0" smtClean="0"/>
              <a:t>     Крона высоко поднятая, конусовидная, а</a:t>
            </a:r>
          </a:p>
          <a:p>
            <a:pPr>
              <a:buNone/>
            </a:pPr>
            <a:r>
              <a:rPr lang="ru-RU" dirty="0" smtClean="0"/>
              <a:t>     затем округлая, широкая.</a:t>
            </a:r>
          </a:p>
          <a:p>
            <a:pPr>
              <a:buNone/>
            </a:pPr>
            <a:r>
              <a:rPr lang="ru-RU" dirty="0" smtClean="0"/>
              <a:t>     Сосна доживает в среднем до 350 лет.</a:t>
            </a:r>
            <a:endParaRPr lang="ru-RU" dirty="0"/>
          </a:p>
        </p:txBody>
      </p:sp>
      <p:pic>
        <p:nvPicPr>
          <p:cNvPr id="8" name="Picture 9" descr="http://t0.gstatic.com/images?q=tbn:ANd9GcQbj9vCpwByZIP7JmfqUcmdjtEHBI5yr11KSu_fF3Z506kCQtV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2571744"/>
            <a:ext cx="4021149" cy="3000396"/>
          </a:xfrm>
          <a:prstGeom prst="rect">
            <a:avLst/>
          </a:prstGeom>
          <a:noFill/>
        </p:spPr>
      </p:pic>
      <p:pic>
        <p:nvPicPr>
          <p:cNvPr id="9" name="Picture 2" descr="C:\Documents and Settings\Zulfia.TYCOON-4697B4C9\Рабочий стол\sosna_ob.jpg"/>
          <p:cNvPicPr>
            <a:picLocks noChangeAspect="1" noChangeArrowheads="1"/>
          </p:cNvPicPr>
          <p:nvPr/>
        </p:nvPicPr>
        <p:blipFill>
          <a:blip r:embed="rId4" cstate="print"/>
          <a:srcRect b="10330"/>
          <a:stretch>
            <a:fillRect/>
          </a:stretch>
        </p:blipFill>
        <p:spPr bwMode="auto">
          <a:xfrm>
            <a:off x="6929454" y="4071942"/>
            <a:ext cx="1580946" cy="227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9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857760"/>
            <a:ext cx="1347783" cy="18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Documents and Settings\Admin\Рабочий стол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3265027" cy="3429024"/>
          </a:xfrm>
          <a:prstGeom prst="ellipse">
            <a:avLst/>
          </a:prstGeom>
          <a:noFill/>
        </p:spPr>
      </p:pic>
      <p:pic>
        <p:nvPicPr>
          <p:cNvPr id="6" name="Picture 7" descr="C:\Documents and Settings\Admin\Рабочий стол\kedrs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368" y="3643314"/>
            <a:ext cx="3030382" cy="306826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00496" y="1571612"/>
            <a:ext cx="318610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Кедр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bat" pitchFamily="2" charset="0"/>
              </a:rPr>
              <a:t>Хвойные деревья</a:t>
            </a:r>
            <a:endParaRPr lang="ru-RU" sz="2400" dirty="0"/>
          </a:p>
        </p:txBody>
      </p:sp>
      <p:pic>
        <p:nvPicPr>
          <p:cNvPr id="5" name="Picture 2" descr="C:\Documents and Settings\Zulfia.TYCOON-4697B4C9\Рабочий стол\Picea_abie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4572008"/>
            <a:ext cx="1384776" cy="2070264"/>
          </a:xfrm>
          <a:prstGeom prst="rect">
            <a:avLst/>
          </a:prstGeom>
          <a:noFill/>
        </p:spPr>
      </p:pic>
      <p:pic>
        <p:nvPicPr>
          <p:cNvPr id="6" name="Picture 2" descr="Картинка 239 из 37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2571736" cy="37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00496" y="1714488"/>
            <a:ext cx="340042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Картинка 44 из 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143512"/>
            <a:ext cx="19036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86380" y="274638"/>
            <a:ext cx="340042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" pitchFamily="2" charset="0"/>
                <a:ea typeface="+mj-ea"/>
                <a:cs typeface="+mj-cs"/>
              </a:rPr>
              <a:t>Хвойные деревья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9058" y="1714488"/>
            <a:ext cx="340042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Пихта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929198"/>
            <a:ext cx="1928826" cy="17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167079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00636"/>
            <a:ext cx="213361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B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159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 Хвойные деревья </vt:lpstr>
      <vt:lpstr>Хвойные деревья </vt:lpstr>
      <vt:lpstr>Слайд 5</vt:lpstr>
      <vt:lpstr>Хвойные деревья</vt:lpstr>
      <vt:lpstr>Хвойные деревья</vt:lpstr>
      <vt:lpstr>Хвойные деревья</vt:lpstr>
      <vt:lpstr>Слайд 9</vt:lpstr>
      <vt:lpstr>Хвойные деревья</vt:lpstr>
      <vt:lpstr>Хвойные деревья                         Физкультминутка</vt:lpstr>
      <vt:lpstr>                            Практическая работа               «Соотнеси картинку к загадке» </vt:lpstr>
      <vt:lpstr>                             Хвойные деревья                                 Проверь себя              </vt:lpstr>
      <vt:lpstr>   Практическая работа               «Найди лишнее» </vt:lpstr>
      <vt:lpstr> Хвойные деревья                                 Проверь себя </vt:lpstr>
      <vt:lpstr>                                                              Хвойные деревья  </vt:lpstr>
      <vt:lpstr>Хвойные деревья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занятия вечнозеленые растения</dc:title>
  <dc:creator>Надежда</dc:creator>
  <cp:lastModifiedBy>Liliya Lidenli</cp:lastModifiedBy>
  <cp:revision>38</cp:revision>
  <dcterms:created xsi:type="dcterms:W3CDTF">2012-11-23T07:11:34Z</dcterms:created>
  <dcterms:modified xsi:type="dcterms:W3CDTF">2015-02-22T15:35:24Z</dcterms:modified>
</cp:coreProperties>
</file>