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1" r:id="rId17"/>
    <p:sldId id="270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9" autoAdjust="0"/>
  </p:normalViewPr>
  <p:slideViewPr>
    <p:cSldViewPr>
      <p:cViewPr varScale="1">
        <p:scale>
          <a:sx n="98" d="100"/>
          <a:sy n="98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E11E0E-1FE0-4850-A481-C75B6CCED0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C698E5-2CB2-4F6E-8E6E-B138A6210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9761"/>
          </a:xfrm>
        </p:spPr>
        <p:txBody>
          <a:bodyPr/>
          <a:lstStyle/>
          <a:p>
            <a:r>
              <a:rPr lang="ru-RU" dirty="0" smtClean="0"/>
              <a:t>Работа с </a:t>
            </a:r>
            <a:r>
              <a:rPr lang="en-US" dirty="0" smtClean="0"/>
              <a:t>CSS</a:t>
            </a:r>
            <a:endParaRPr lang="ru-RU" dirty="0"/>
          </a:p>
        </p:txBody>
      </p:sp>
      <p:pic>
        <p:nvPicPr>
          <p:cNvPr id="24578" name="Picture 2" descr="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71900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1056" y="3343161"/>
            <a:ext cx="51480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Составитель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Горбунова Елена Владимировна,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педагог дополнительного образования   МБОУ ДОД «Центр дополнительного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образования детей»,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Россия, г. </a:t>
            </a:r>
            <a:r>
              <a:rPr lang="ru-RU" sz="1400" b="1">
                <a:solidFill>
                  <a:schemeClr val="accent6">
                    <a:lumMod val="50000"/>
                  </a:schemeClr>
                </a:solidFill>
              </a:rPr>
              <a:t>Прокопьевск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Кемеровской обл</a:t>
            </a:r>
            <a:r>
              <a:rPr lang="ru-RU" sz="1400" b="1">
                <a:solidFill>
                  <a:schemeClr val="accent6">
                    <a:lumMod val="50000"/>
                  </a:schemeClr>
                </a:solidFill>
              </a:rPr>
              <a:t>., </a:t>
            </a:r>
            <a:endParaRPr lang="ru-RU" sz="1400" b="1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</a:rPr>
              <a:t>ул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 Обручева, 65,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тел. (3846) 69-48-74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4) Контекстный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селектор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Пусть у нас есть html-страница вот с таким кодом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39844" t="16666" r="29296" b="64584"/>
          <a:stretch>
            <a:fillRect/>
          </a:stretch>
        </p:blipFill>
        <p:spPr bwMode="auto">
          <a:xfrm>
            <a:off x="142844" y="1214422"/>
            <a:ext cx="68977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3643314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хотим, чтобы курсив был выделен еще и зеленым цветом. Тогда в таблицу стилей мы запишем селектор по элементу, т.е.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28" y="442913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Сейчас наша страница в браузере выглядит так: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css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929198"/>
            <a:ext cx="6136929" cy="1372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что, если мы захотим, чтобы не весь курсивный текст выделялся зеленым, а лишь тот, который находится в параграфах. Для этого мы внесем изменения в таблицу стилей: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 </a:t>
            </a:r>
            <a:r>
              <a:rPr lang="en-US" b="1" dirty="0" err="1"/>
              <a:t>i</a:t>
            </a:r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мы указали, применять данный стиль к элементам </a:t>
            </a:r>
            <a:r>
              <a:rPr lang="ru-RU" dirty="0" err="1"/>
              <a:t>i</a:t>
            </a:r>
            <a:r>
              <a:rPr lang="ru-RU" dirty="0"/>
              <a:t>, которые находятся в элементах </a:t>
            </a:r>
            <a:r>
              <a:rPr lang="ru-RU" dirty="0" err="1"/>
              <a:t>p</a:t>
            </a:r>
            <a:r>
              <a:rPr lang="ru-RU" dirty="0"/>
              <a:t>. Названия элементов при этом отделяются пробелом. Такие селекторы называют контекстными. Теперь наша страница в браузере выглядит так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Рисунок 4" descr="css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7"/>
            <a:ext cx="6000792" cy="1341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5) Группировка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селекторов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блоки объявления стилей для нескольких селекторов совпадают (например, мы хотим, чтобы заголовки первых трех уровней были зеленого цвета), то их можно сгруппировать. </a:t>
            </a:r>
          </a:p>
          <a:p>
            <a:r>
              <a:rPr lang="ru-RU" dirty="0" smtClean="0"/>
              <a:t>Для </a:t>
            </a:r>
            <a:r>
              <a:rPr lang="ru-RU" dirty="0"/>
              <a:t>этого селекторы, к которым будет применяться один стиль, нужно перечислить через запятую. Пример: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h1, h2, h3{ color:green; }</a:t>
            </a:r>
            <a:r>
              <a:rPr lang="pt-BR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7174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Предположим, что кроме цвета, мы хотим задать нашим заголовкам размер. Тогда мы можем просто дописать в нашу таблицу стилей: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164681"/>
            <a:ext cx="2357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h1, h2, h3{ </a:t>
            </a:r>
            <a:r>
              <a:rPr lang="en-US" dirty="0" err="1"/>
              <a:t>color:green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h1</a:t>
            </a:r>
            <a:r>
              <a:rPr lang="en-US" dirty="0"/>
              <a:t>{ </a:t>
            </a:r>
            <a:endParaRPr lang="ru-RU" dirty="0" smtClean="0"/>
          </a:p>
          <a:p>
            <a:r>
              <a:rPr lang="en-US" dirty="0" smtClean="0"/>
              <a:t>font-size:18px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} </a:t>
            </a:r>
          </a:p>
          <a:p>
            <a:r>
              <a:rPr lang="en-US" dirty="0" smtClean="0"/>
              <a:t>h2</a:t>
            </a:r>
            <a:r>
              <a:rPr lang="en-US" dirty="0"/>
              <a:t>{ </a:t>
            </a:r>
            <a:endParaRPr lang="en-US" dirty="0" smtClean="0"/>
          </a:p>
          <a:p>
            <a:r>
              <a:rPr lang="en-US" dirty="0" smtClean="0"/>
              <a:t>font-ize:16px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} </a:t>
            </a:r>
          </a:p>
          <a:p>
            <a:r>
              <a:rPr lang="en-US" dirty="0" smtClean="0"/>
              <a:t>h3</a:t>
            </a:r>
            <a:r>
              <a:rPr lang="en-US" dirty="0"/>
              <a:t>{ </a:t>
            </a:r>
            <a:endParaRPr lang="en-US" dirty="0" smtClean="0"/>
          </a:p>
          <a:p>
            <a:r>
              <a:rPr lang="en-US" dirty="0" smtClean="0"/>
              <a:t>font-size:14px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}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71475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наших заголовков будет указанный размер, но все они будут зеленого цвета.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Псевдоклассы</a:t>
            </a:r>
            <a:r>
              <a:rPr lang="ru-RU" b="1" dirty="0" smtClean="0">
                <a:solidFill>
                  <a:srgbClr val="0070C0"/>
                </a:solidFill>
              </a:rPr>
              <a:t> ссылок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вы знаете, у ссылок есть четыре состояния: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простая ссылка, активная ссылка, посещенная и та, на которую наведен курсор</a:t>
            </a:r>
            <a:r>
              <a:rPr lang="ru-RU" sz="1400" dirty="0" smtClean="0"/>
              <a:t>. Состояние ссылок зависит от действия пользователя, и браузер, в зависимости от этих действий может применять разные стили. Для описания этих стилей и существуют </a:t>
            </a:r>
            <a:r>
              <a:rPr lang="ru-RU" sz="1400" dirty="0" err="1" smtClean="0"/>
              <a:t>псевдоклассы</a:t>
            </a:r>
            <a:r>
              <a:rPr lang="ru-RU" sz="1400" dirty="0" smtClean="0"/>
              <a:t>: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a:link</a:t>
            </a:r>
            <a:r>
              <a:rPr lang="ru-RU" dirty="0" smtClean="0"/>
              <a:t> - задает стиль обычной ссылки.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a:active</a:t>
            </a:r>
            <a:r>
              <a:rPr lang="ru-RU" dirty="0" smtClean="0"/>
              <a:t> - задает стиль активной ссылки.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a:visited</a:t>
            </a:r>
            <a:r>
              <a:rPr lang="ru-RU" dirty="0" smtClean="0"/>
              <a:t> - задает стиль посещенной ссылки.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a:hover </a:t>
            </a:r>
            <a:r>
              <a:rPr lang="ru-RU" dirty="0" smtClean="0"/>
              <a:t>- задает стиль ссылки, на которую наведен курсор.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49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Пусть на нашей html-странице есть ссылка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9844" t="53473" r="37108" b="31944"/>
          <a:stretch>
            <a:fillRect/>
          </a:stretch>
        </p:blipFill>
        <p:spPr bwMode="auto">
          <a:xfrm>
            <a:off x="428596" y="3143248"/>
            <a:ext cx="4929222" cy="17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286380" y="3071810"/>
            <a:ext cx="385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Теперь, давайте зададим стиль для ссылки, на которую наведен курсор. Пусть она становится красного цвета: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8576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color:green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 }</a:t>
            </a:r>
            <a:endParaRPr lang="ru-RU" dirty="0" smtClean="0"/>
          </a:p>
          <a:p>
            <a:r>
              <a:rPr lang="en-US" dirty="0" smtClean="0"/>
              <a:t> a:hover{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color:red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}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7207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Давайте сделаем нашу ссылку зеленой и уберем подчеркивание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5721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a{ </a:t>
            </a:r>
            <a:r>
              <a:rPr lang="en-US" dirty="0" err="1" smtClean="0"/>
              <a:t>color:green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text-</a:t>
            </a:r>
            <a:r>
              <a:rPr lang="en-US" dirty="0" err="1" smtClean="0"/>
              <a:t>decoration:none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}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Фон – </a:t>
            </a:r>
            <a:r>
              <a:rPr lang="en-US" sz="2000" b="1" dirty="0" smtClean="0"/>
              <a:t>background</a:t>
            </a:r>
            <a:br>
              <a:rPr lang="en-US" sz="2000" b="1" dirty="0" smtClean="0"/>
            </a:b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Пусть у нас есть html-страница с таким кодом: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44" t="20139" r="37109" b="65278"/>
          <a:stretch>
            <a:fillRect/>
          </a:stretch>
        </p:blipFill>
        <p:spPr bwMode="auto">
          <a:xfrm>
            <a:off x="214282" y="1214422"/>
            <a:ext cx="501766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29224" y="121442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background-color - </a:t>
            </a:r>
            <a:r>
              <a:rPr lang="ru-RU" b="1" dirty="0" smtClean="0"/>
              <a:t>задает цвет фона.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0716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body{ </a:t>
            </a:r>
            <a:endParaRPr lang="ru-RU" dirty="0" smtClean="0"/>
          </a:p>
          <a:p>
            <a:r>
              <a:rPr lang="en-US" dirty="0" smtClean="0"/>
              <a:t>background-color:#243CED; </a:t>
            </a:r>
            <a:r>
              <a:rPr lang="en-US" dirty="0" err="1" smtClean="0"/>
              <a:t>color:yellow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 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28612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Сейчас наша страница в браузере выглядит так</a:t>
            </a:r>
            <a:endParaRPr lang="ru-RU" dirty="0"/>
          </a:p>
        </p:txBody>
      </p:sp>
      <p:pic>
        <p:nvPicPr>
          <p:cNvPr id="1028" name="Picture 4" descr="фон в c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68580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background-image</a:t>
            </a:r>
            <a:r>
              <a:rPr lang="ru-RU" b="1" dirty="0" smtClean="0"/>
              <a:t> </a:t>
            </a:r>
            <a:r>
              <a:rPr lang="ru-RU" dirty="0" smtClean="0"/>
              <a:t>- задает фоновое изображение. Значением свойства является URL графического файла. Формат задания следующий: сначала идет обозначение функции </a:t>
            </a:r>
            <a:r>
              <a:rPr lang="ru-RU" dirty="0" err="1" smtClean="0"/>
              <a:t>url</a:t>
            </a:r>
            <a:r>
              <a:rPr lang="ru-RU" dirty="0" smtClean="0"/>
              <a:t>, а затем в круглых скобках указывается путь к файлу. Путь к файлу указывается относительно таблицы стилей.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body{ </a:t>
            </a:r>
            <a:endParaRPr lang="ru-RU" dirty="0" smtClean="0"/>
          </a:p>
          <a:p>
            <a:r>
              <a:rPr lang="en-US" dirty="0" smtClean="0"/>
              <a:t>background-</a:t>
            </a:r>
            <a:r>
              <a:rPr lang="en-US" dirty="0" err="1" smtClean="0"/>
              <a:t>image:url</a:t>
            </a:r>
            <a:r>
              <a:rPr lang="en-US" dirty="0" smtClean="0"/>
              <a:t>(picture.gif); background-color:#243CED; </a:t>
            </a:r>
            <a:r>
              <a:rPr lang="en-US" dirty="0" err="1" smtClean="0"/>
              <a:t>color:yellow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 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Пример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нашем примере страница стилей </a:t>
            </a:r>
            <a:r>
              <a:rPr lang="ru-RU" dirty="0" err="1" smtClean="0"/>
              <a:t>style.css</a:t>
            </a:r>
            <a:r>
              <a:rPr lang="ru-RU" dirty="0" smtClean="0"/>
              <a:t> лежит в той же папке, что и изображение </a:t>
            </a:r>
            <a:r>
              <a:rPr lang="ru-RU" dirty="0" err="1" smtClean="0"/>
              <a:t>picture.gif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фон (background) в 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29025"/>
            <a:ext cx="68580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rgbClr val="0070C0"/>
                </a:solidFill>
              </a:rPr>
              <a:t>background-repeat</a:t>
            </a:r>
            <a:r>
              <a:rPr lang="ru-RU" dirty="0" smtClean="0"/>
              <a:t> - задает возможность повторения фонового изображения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Возможны 4 варианта: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repeat</a:t>
            </a:r>
            <a:r>
              <a:rPr lang="ru-RU" dirty="0" smtClean="0"/>
              <a:t> - повторять изображение по горизонтали и вертикали.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repeat-x</a:t>
            </a:r>
            <a:r>
              <a:rPr lang="ru-RU" dirty="0" smtClean="0"/>
              <a:t> - повторять изображение только по горизонтали. </a:t>
            </a:r>
          </a:p>
          <a:p>
            <a:r>
              <a:rPr lang="ru-RU" dirty="0" err="1" smtClean="0"/>
              <a:t>repeat-y</a:t>
            </a:r>
            <a:r>
              <a:rPr lang="ru-RU" dirty="0" smtClean="0"/>
              <a:t> - повторять изображение только по вертикали.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no-repeat</a:t>
            </a:r>
            <a:r>
              <a:rPr lang="ru-RU" dirty="0" smtClean="0"/>
              <a:t> - не повторять изображение.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body{ </a:t>
            </a:r>
            <a:endParaRPr lang="ru-RU" dirty="0" smtClean="0"/>
          </a:p>
          <a:p>
            <a:r>
              <a:rPr lang="en-US" dirty="0" smtClean="0"/>
              <a:t>background-</a:t>
            </a:r>
            <a:r>
              <a:rPr lang="en-US" dirty="0" err="1" smtClean="0"/>
              <a:t>image:url</a:t>
            </a:r>
            <a:r>
              <a:rPr lang="en-US" dirty="0" smtClean="0"/>
              <a:t>(picture.gif); background-</a:t>
            </a:r>
            <a:r>
              <a:rPr lang="en-US" dirty="0" err="1" smtClean="0"/>
              <a:t>repeat:no</a:t>
            </a:r>
            <a:r>
              <a:rPr lang="en-US" dirty="0" smtClean="0"/>
              <a:t>-repeat; background-color:#243CED; </a:t>
            </a:r>
            <a:r>
              <a:rPr lang="en-US" dirty="0" err="1" smtClean="0"/>
              <a:t>color:yellow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 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50" name="Picture 2" descr="фон в css в вид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29025"/>
            <a:ext cx="68580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Свойства – шрифты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Font-family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задания параметров шрифтов в CSS используется свойство </a:t>
            </a:r>
            <a:r>
              <a:rPr lang="ru-RU" b="1" dirty="0" err="1" smtClean="0"/>
              <a:t>font</a:t>
            </a:r>
            <a:r>
              <a:rPr lang="ru-RU" b="1" dirty="0" smtClean="0"/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Font-family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Это свойство </a:t>
            </a:r>
            <a:r>
              <a:rPr lang="ru-RU" dirty="0" err="1" smtClean="0"/>
              <a:t>css</a:t>
            </a:r>
            <a:r>
              <a:rPr lang="ru-RU" dirty="0" smtClean="0"/>
              <a:t> задает гарнитуру шрифта. Все шрифты можно условно разделить на несколько групп: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Serif</a:t>
            </a:r>
            <a:r>
              <a:rPr lang="en-US" dirty="0" smtClean="0"/>
              <a:t> - </a:t>
            </a:r>
            <a:r>
              <a:rPr lang="ru-RU" dirty="0" smtClean="0"/>
              <a:t>шрифты с засечками, например, </a:t>
            </a:r>
            <a:r>
              <a:rPr lang="en-US" dirty="0" smtClean="0"/>
              <a:t>Times New Roman.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Sans-serif </a:t>
            </a:r>
            <a:r>
              <a:rPr lang="en-US" dirty="0" smtClean="0"/>
              <a:t>- </a:t>
            </a:r>
            <a:r>
              <a:rPr lang="ru-RU" dirty="0" smtClean="0"/>
              <a:t>шрифты рубленные, без засечек, например, </a:t>
            </a:r>
            <a:r>
              <a:rPr lang="en-US" dirty="0" smtClean="0"/>
              <a:t>Arial.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Monospace</a:t>
            </a:r>
            <a:r>
              <a:rPr lang="en-US" dirty="0" smtClean="0"/>
              <a:t> - </a:t>
            </a:r>
            <a:r>
              <a:rPr lang="ru-RU" dirty="0" err="1" smtClean="0"/>
              <a:t>моноширинные</a:t>
            </a:r>
            <a:r>
              <a:rPr lang="ru-RU" dirty="0" smtClean="0"/>
              <a:t> шрифты, например, </a:t>
            </a:r>
            <a:r>
              <a:rPr lang="en-US" dirty="0" smtClean="0"/>
              <a:t>Courier New.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Cursive </a:t>
            </a:r>
            <a:r>
              <a:rPr lang="en-US" dirty="0" smtClean="0"/>
              <a:t>- </a:t>
            </a:r>
            <a:r>
              <a:rPr lang="ru-RU" dirty="0" smtClean="0"/>
              <a:t>курсивные шрифты, например, </a:t>
            </a:r>
            <a:r>
              <a:rPr lang="en-US" dirty="0" err="1" smtClean="0"/>
              <a:t>Calisto</a:t>
            </a:r>
            <a:r>
              <a:rPr lang="en-US" dirty="0" smtClean="0"/>
              <a:t> MT.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Fantasy</a:t>
            </a:r>
            <a:r>
              <a:rPr lang="en-US" dirty="0" smtClean="0"/>
              <a:t> - </a:t>
            </a:r>
            <a:r>
              <a:rPr lang="ru-RU" dirty="0" smtClean="0"/>
              <a:t>декоративные шрифты, например, </a:t>
            </a:r>
            <a:r>
              <a:rPr lang="en-US" dirty="0" err="1" smtClean="0"/>
              <a:t>Torhok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50" name="Picture 2" descr="css шриф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3000372"/>
            <a:ext cx="4643470" cy="2710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вот в качестве значения свойства </a:t>
            </a:r>
            <a:r>
              <a:rPr lang="ru-RU" b="1" dirty="0" err="1" smtClean="0"/>
              <a:t>font-family</a:t>
            </a:r>
            <a:r>
              <a:rPr lang="ru-RU" dirty="0" smtClean="0"/>
              <a:t> можно указать шрифт и группу шрифтов. Например: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Body {</a:t>
            </a:r>
          </a:p>
          <a:p>
            <a:r>
              <a:rPr lang="en-US" b="1" dirty="0" smtClean="0"/>
              <a:t> font-family: Verdana, sans-serif;</a:t>
            </a:r>
          </a:p>
          <a:p>
            <a:r>
              <a:rPr lang="en-US" b="1" dirty="0" smtClean="0"/>
              <a:t> }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Теперь весь текст страницы будет написан шрифтом </a:t>
            </a:r>
            <a:r>
              <a:rPr lang="ru-RU" dirty="0" err="1" smtClean="0"/>
              <a:t>Verdana</a:t>
            </a:r>
            <a:r>
              <a:rPr lang="ru-RU" dirty="0" smtClean="0"/>
              <a:t>, но если на компьютере пользователя такого шрифта не окажется, то будет использоваться любой другой из группы </a:t>
            </a:r>
            <a:r>
              <a:rPr lang="ru-RU" dirty="0" err="1" smtClean="0"/>
              <a:t>sans-serif</a:t>
            </a:r>
            <a:r>
              <a:rPr lang="ru-RU" dirty="0" smtClean="0"/>
              <a:t>. </a:t>
            </a:r>
            <a:endParaRPr lang="en-US" dirty="0" smtClean="0"/>
          </a:p>
          <a:p>
            <a:pPr indent="355600" algn="just"/>
            <a:r>
              <a:rPr lang="ru-RU" dirty="0" smtClean="0"/>
              <a:t>То есть будет подобран шрифт наиболее близкий ему по виду, и внешний вид страницы будет не очень отличаться от задуманного. </a:t>
            </a:r>
            <a:endParaRPr lang="en-US" dirty="0" smtClean="0"/>
          </a:p>
          <a:p>
            <a:pPr indent="355600" algn="just"/>
            <a:r>
              <a:rPr lang="ru-RU" dirty="0" smtClean="0"/>
              <a:t>Вообще, можно указать несколько шрифтов через запятую, в порядке убывания</a:t>
            </a:r>
            <a:r>
              <a:rPr lang="en-US" dirty="0" smtClean="0"/>
              <a:t> </a:t>
            </a:r>
            <a:r>
              <a:rPr lang="ru-RU" dirty="0" smtClean="0"/>
              <a:t>приоритета.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Font-style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свойство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ru-RU" dirty="0" smtClean="0"/>
              <a:t>задает стиль шрифта</a:t>
            </a:r>
            <a:r>
              <a:rPr lang="ru-RU" i="1" dirty="0" smtClean="0"/>
              <a:t>: </a:t>
            </a:r>
            <a:r>
              <a:rPr lang="en-US" i="1" dirty="0" smtClean="0"/>
              <a:t>normal (</a:t>
            </a:r>
            <a:r>
              <a:rPr lang="ru-RU" i="1" dirty="0" smtClean="0"/>
              <a:t>обычный), </a:t>
            </a:r>
            <a:r>
              <a:rPr lang="en-US" i="1" dirty="0" smtClean="0"/>
              <a:t>oblique (</a:t>
            </a:r>
            <a:r>
              <a:rPr lang="ru-RU" i="1" dirty="0" smtClean="0"/>
              <a:t>наклонный), </a:t>
            </a:r>
            <a:r>
              <a:rPr lang="en-US" i="1" dirty="0" smtClean="0"/>
              <a:t>italic (</a:t>
            </a:r>
            <a:r>
              <a:rPr lang="ru-RU" i="1" dirty="0" smtClean="0"/>
              <a:t>курсивный).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Пусть у нас есть html-страница с тремя параграфами, зададим каждому уникальный идентификатор: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44" t="39583" r="36718" b="43056"/>
          <a:stretch>
            <a:fillRect/>
          </a:stretch>
        </p:blipFill>
        <p:spPr bwMode="auto">
          <a:xfrm>
            <a:off x="285720" y="2571744"/>
            <a:ext cx="53578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86446" y="1500174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Зададим в таблице стилей шрифт для всех параграфов: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571744"/>
            <a:ext cx="3286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font-family: Verdana, sans-serif;</a:t>
            </a:r>
            <a:endParaRPr lang="ru-RU" dirty="0" smtClean="0"/>
          </a:p>
          <a:p>
            <a:r>
              <a:rPr lang="en-US" dirty="0" smtClean="0"/>
              <a:t> } 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858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Cascading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Style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Sheets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каскадные таблицы стилей. Или, если объяснить это более понятным языком,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технология описания внешнего вида страниц,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написанных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628650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Главная задача таблиц стилей - это разделить код страниц и её внешний вид. Возможно, что Вы спросите: 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зачем нужно так делать?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 Ответ очевиден: 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Для большей мобильности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6286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допустим у Вас имеется сайт, на котором 100 страниц (это совсем немного). Допустим, шрифт обычного текста у Вас на сайте - 15pt. И представьте, что Вам захотелось сделать не 15pt, а 17pt, что Вы будете делать?</a:t>
            </a:r>
          </a:p>
          <a:p>
            <a:pPr indent="62865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не используете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Вам придётся в каждой из 100 страниц, в каждом месте, где вставляется текст исправлять с 15pt на 17pt. Разумеется, займёт это несколько часов.</a:t>
            </a:r>
          </a:p>
          <a:p>
            <a:pPr indent="62865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используете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тогда Вам требуется лишь открыть специальный файл со стилями, найти в этом файле задание размера шрифта и всего один раз изменить с 15pt на 17pt. И Ваш сайт полностью и сразу преобразится. Я уже молчу про массу возможностей создания необычных дизайнерских решений с помощью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невозможно реализовать только с помощью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Теперь давайте зададим каждому параграфу свой стиль: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font-family: Verdana, sans-serif;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err="1" smtClean="0"/>
              <a:t>p#sn</a:t>
            </a:r>
            <a:r>
              <a:rPr lang="en-US" dirty="0" smtClean="0"/>
              <a:t>{ </a:t>
            </a:r>
            <a:endParaRPr lang="ru-RU" dirty="0" smtClean="0"/>
          </a:p>
          <a:p>
            <a:r>
              <a:rPr lang="en-US" dirty="0" smtClean="0"/>
              <a:t>font-</a:t>
            </a:r>
            <a:r>
              <a:rPr lang="en-US" dirty="0" err="1" smtClean="0"/>
              <a:t>style:normal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err="1" smtClean="0"/>
              <a:t>p#so</a:t>
            </a:r>
            <a:r>
              <a:rPr lang="en-US" dirty="0" smtClean="0"/>
              <a:t>{ </a:t>
            </a:r>
            <a:endParaRPr lang="ru-RU" dirty="0" smtClean="0"/>
          </a:p>
          <a:p>
            <a:r>
              <a:rPr lang="en-US" dirty="0" smtClean="0"/>
              <a:t>font-</a:t>
            </a:r>
            <a:r>
              <a:rPr lang="en-US" dirty="0" err="1" smtClean="0"/>
              <a:t>style:oblique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err="1" smtClean="0"/>
              <a:t>p#si</a:t>
            </a:r>
            <a:r>
              <a:rPr lang="en-US" dirty="0" smtClean="0"/>
              <a:t>{ </a:t>
            </a:r>
            <a:endParaRPr lang="ru-RU" dirty="0" smtClean="0"/>
          </a:p>
          <a:p>
            <a:r>
              <a:rPr lang="en-US" dirty="0" smtClean="0"/>
              <a:t>font-</a:t>
            </a:r>
            <a:r>
              <a:rPr lang="en-US" dirty="0" err="1" smtClean="0"/>
              <a:t>style:italic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}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Font-variant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свойство </a:t>
            </a:r>
            <a:r>
              <a:rPr lang="ru-RU" dirty="0" err="1" smtClean="0"/>
              <a:t>css</a:t>
            </a:r>
            <a:r>
              <a:rPr lang="ru-RU" dirty="0" smtClean="0"/>
              <a:t> задает вариант написания букв из двух возможных: </a:t>
            </a:r>
            <a:r>
              <a:rPr lang="ru-RU" b="1" dirty="0" err="1" smtClean="0"/>
              <a:t>normal</a:t>
            </a:r>
            <a:r>
              <a:rPr lang="ru-RU" b="1" dirty="0" smtClean="0"/>
              <a:t> (обычный</a:t>
            </a:r>
            <a:r>
              <a:rPr lang="ru-RU" dirty="0" smtClean="0"/>
              <a:t>) и </a:t>
            </a:r>
            <a:r>
              <a:rPr lang="ru-RU" b="1" dirty="0" err="1" smtClean="0"/>
              <a:t>small-caps</a:t>
            </a:r>
            <a:r>
              <a:rPr lang="ru-RU" b="1" dirty="0" smtClean="0"/>
              <a:t> </a:t>
            </a:r>
            <a:r>
              <a:rPr lang="ru-RU" dirty="0" smtClean="0"/>
              <a:t>(малые прописные буквы). По умолчанию это свойство имеет значение </a:t>
            </a:r>
            <a:r>
              <a:rPr lang="ru-RU" dirty="0" err="1" smtClean="0"/>
              <a:t>normal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font-family: Verdana, sans-serif;</a:t>
            </a:r>
            <a:endParaRPr lang="ru-RU" dirty="0" smtClean="0"/>
          </a:p>
          <a:p>
            <a:r>
              <a:rPr lang="en-US" dirty="0" smtClean="0"/>
              <a:t> }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p#so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</a:t>
            </a:r>
            <a:r>
              <a:rPr lang="en-US" dirty="0" err="1" smtClean="0"/>
              <a:t>variant:small</a:t>
            </a:r>
            <a:r>
              <a:rPr lang="en-US" dirty="0" smtClean="0"/>
              <a:t>-caps;</a:t>
            </a:r>
            <a:endParaRPr lang="ru-RU" dirty="0" smtClean="0"/>
          </a:p>
          <a:p>
            <a:r>
              <a:rPr lang="en-US" dirty="0" smtClean="0"/>
              <a:t> }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изменим таблицу стилей предыдущего примера на такую: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Font-weight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89844"/>
            <a:ext cx="83582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свойство </a:t>
            </a:r>
            <a:r>
              <a:rPr lang="ru-RU" dirty="0" err="1" smtClean="0"/>
              <a:t>css</a:t>
            </a:r>
            <a:r>
              <a:rPr lang="ru-RU" dirty="0" smtClean="0"/>
              <a:t> </a:t>
            </a:r>
            <a:r>
              <a:rPr lang="ru-RU" sz="2400" dirty="0" smtClean="0"/>
              <a:t>задает толщину букв </a:t>
            </a:r>
            <a:r>
              <a:rPr lang="ru-RU" dirty="0" smtClean="0"/>
              <a:t>шрифта. В качестве значений выступают числа: 100, 200, 300, 400, 500, 600, 700, 800 и 900. </a:t>
            </a:r>
          </a:p>
          <a:p>
            <a:pPr algn="just"/>
            <a:r>
              <a:rPr lang="ru-RU" dirty="0" smtClean="0"/>
              <a:t>А также ключевые слова: </a:t>
            </a:r>
            <a:r>
              <a:rPr lang="ru-RU" i="1" dirty="0" err="1" smtClean="0"/>
              <a:t>normal</a:t>
            </a:r>
            <a:r>
              <a:rPr lang="ru-RU" i="1" dirty="0" smtClean="0"/>
              <a:t> (нормальный), </a:t>
            </a:r>
            <a:r>
              <a:rPr lang="ru-RU" i="1" dirty="0" err="1" smtClean="0"/>
              <a:t>bold</a:t>
            </a:r>
            <a:r>
              <a:rPr lang="ru-RU" i="1" dirty="0" smtClean="0"/>
              <a:t> (полужирный), </a:t>
            </a:r>
            <a:r>
              <a:rPr lang="ru-RU" i="1" dirty="0" err="1" smtClean="0"/>
              <a:t>bolder</a:t>
            </a:r>
            <a:r>
              <a:rPr lang="ru-RU" i="1" dirty="0" smtClean="0"/>
              <a:t> (более жирный по отношению к базовому, унаследованному от предка) и </a:t>
            </a:r>
            <a:r>
              <a:rPr lang="ru-RU" i="1" dirty="0" err="1" smtClean="0"/>
              <a:t>lighter</a:t>
            </a:r>
            <a:r>
              <a:rPr lang="ru-RU" i="1" dirty="0" smtClean="0"/>
              <a:t> (менее жирный по отношению к базовому, унаследованному от предка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При этом значению </a:t>
            </a:r>
            <a:r>
              <a:rPr lang="ru-RU" dirty="0" err="1" smtClean="0"/>
              <a:t>normal</a:t>
            </a:r>
            <a:r>
              <a:rPr lang="ru-RU" dirty="0" smtClean="0"/>
              <a:t> соответствует числовое значение 400, а значению </a:t>
            </a:r>
            <a:r>
              <a:rPr lang="ru-RU" dirty="0" err="1" smtClean="0"/>
              <a:t>bold</a:t>
            </a:r>
            <a:r>
              <a:rPr lang="ru-RU" dirty="0" smtClean="0"/>
              <a:t> - 700. </a:t>
            </a:r>
          </a:p>
          <a:p>
            <a:pPr algn="just"/>
            <a:r>
              <a:rPr lang="ru-RU" dirty="0" smtClean="0"/>
              <a:t>Давайте зададим это свойство нашему второму параграфу: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9290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font-family: Verdana, sans-serif;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p#so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font-weight:</a:t>
            </a:r>
            <a:r>
              <a:rPr lang="ru-RU" dirty="0" smtClean="0"/>
              <a:t> </a:t>
            </a:r>
            <a:r>
              <a:rPr lang="en-US" dirty="0" smtClean="0"/>
              <a:t>bold;</a:t>
            </a:r>
            <a:endParaRPr lang="ru-RU" dirty="0" smtClean="0"/>
          </a:p>
          <a:p>
            <a:r>
              <a:rPr lang="en-US" dirty="0" smtClean="0"/>
              <a:t> } 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Font-size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4296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свойство </a:t>
            </a:r>
            <a:r>
              <a:rPr lang="ru-RU" sz="2400" dirty="0" smtClean="0"/>
              <a:t>задает размер шрифта</a:t>
            </a:r>
            <a:r>
              <a:rPr lang="ru-RU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Задавать размер в </a:t>
            </a:r>
            <a:r>
              <a:rPr lang="ru-RU" dirty="0" err="1" smtClean="0"/>
              <a:t>css</a:t>
            </a:r>
            <a:r>
              <a:rPr lang="ru-RU" dirty="0" smtClean="0"/>
              <a:t> можно тремя способами: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 помощью ключевых слов </a:t>
            </a:r>
            <a:r>
              <a:rPr lang="ru-RU" i="1" dirty="0" smtClean="0"/>
              <a:t>(</a:t>
            </a:r>
            <a:r>
              <a:rPr lang="ru-RU" i="1" dirty="0" err="1" smtClean="0"/>
              <a:t>xx-small</a:t>
            </a:r>
            <a:r>
              <a:rPr lang="ru-RU" i="1" dirty="0" smtClean="0"/>
              <a:t>, </a:t>
            </a:r>
            <a:r>
              <a:rPr lang="ru-RU" i="1" dirty="0" err="1" smtClean="0"/>
              <a:t>x-small</a:t>
            </a:r>
            <a:r>
              <a:rPr lang="ru-RU" i="1" dirty="0" smtClean="0"/>
              <a:t>, </a:t>
            </a:r>
            <a:r>
              <a:rPr lang="ru-RU" i="1" dirty="0" err="1" smtClean="0"/>
              <a:t>small</a:t>
            </a:r>
            <a:r>
              <a:rPr lang="ru-RU" i="1" dirty="0" smtClean="0"/>
              <a:t>, </a:t>
            </a:r>
            <a:r>
              <a:rPr lang="ru-RU" i="1" dirty="0" err="1" smtClean="0"/>
              <a:t>medium</a:t>
            </a:r>
            <a:r>
              <a:rPr lang="ru-RU" i="1" dirty="0" smtClean="0"/>
              <a:t>, </a:t>
            </a:r>
            <a:r>
              <a:rPr lang="ru-RU" i="1" dirty="0" err="1" smtClean="0"/>
              <a:t>large</a:t>
            </a:r>
            <a:r>
              <a:rPr lang="ru-RU" i="1" dirty="0" smtClean="0"/>
              <a:t>, </a:t>
            </a:r>
            <a:r>
              <a:rPr lang="ru-RU" i="1" dirty="0" err="1" smtClean="0"/>
              <a:t>x-large</a:t>
            </a:r>
            <a:r>
              <a:rPr lang="ru-RU" i="1" dirty="0" smtClean="0"/>
              <a:t>, </a:t>
            </a:r>
            <a:r>
              <a:rPr lang="ru-RU" i="1" dirty="0" err="1" smtClean="0"/>
              <a:t>xx-large</a:t>
            </a:r>
            <a:r>
              <a:rPr lang="ru-RU" i="1" dirty="0" smtClean="0"/>
              <a:t>, </a:t>
            </a:r>
            <a:r>
              <a:rPr lang="ru-RU" i="1" dirty="0" err="1" smtClean="0"/>
              <a:t>smaller</a:t>
            </a:r>
            <a:r>
              <a:rPr lang="ru-RU" i="1" dirty="0" smtClean="0"/>
              <a:t>, </a:t>
            </a:r>
            <a:r>
              <a:rPr lang="ru-RU" i="1" dirty="0" err="1" smtClean="0"/>
              <a:t>large</a:t>
            </a:r>
            <a:r>
              <a:rPr lang="ru-RU" i="1" dirty="0" smtClean="0"/>
              <a:t>),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 помощью относительных единиц </a:t>
            </a:r>
            <a:r>
              <a:rPr lang="ru-RU" i="1" dirty="0" smtClean="0"/>
              <a:t>(% и </a:t>
            </a:r>
            <a:r>
              <a:rPr lang="ru-RU" i="1" dirty="0" err="1" smtClean="0"/>
              <a:t>em</a:t>
            </a:r>
            <a:r>
              <a:rPr lang="ru-RU" i="1" dirty="0" smtClean="0"/>
              <a:t>),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 помощью единиц измерения длины (</a:t>
            </a:r>
            <a:r>
              <a:rPr lang="ru-RU" i="1" dirty="0" err="1" smtClean="0"/>
              <a:t>пикселы</a:t>
            </a:r>
            <a:r>
              <a:rPr lang="ru-RU" i="1" dirty="0" smtClean="0"/>
              <a:t>, пункты, сантиметры и миллиметры).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164681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Использовать ключевые слова пока не рекомендуется, так как разные браузеры по-разному их отображают.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относительных единиц задаются размеры относительно элемента-предка. З</a:t>
            </a:r>
          </a:p>
          <a:p>
            <a:pPr>
              <a:spcAft>
                <a:spcPts val="600"/>
              </a:spcAft>
            </a:pP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адавать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размер с помощью единиц измерения кажется наиболее удачным, по крайней мере, на сегодняшний день. Здесь следует сказать несколько слов о единицах измерения.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Существует три относительных единицы измерения: 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px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одной точке на экране, называемой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пикселом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высоте шрифта, используемого в данном элементе. 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высоте строчной буквы "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 шрифта, используемого в данном элементе.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635796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пять абсолютных единиц измерения: </a:t>
            </a:r>
          </a:p>
          <a:p>
            <a:pPr indent="266700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1 дюйму (2,54 см). </a:t>
            </a:r>
          </a:p>
          <a:p>
            <a:pPr indent="266700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pt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1/72 дюйма. </a:t>
            </a:r>
          </a:p>
          <a:p>
            <a:pPr indent="266700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pc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1/6 дюйма. </a:t>
            </a:r>
          </a:p>
          <a:p>
            <a:pPr indent="266700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1 миллиметру. </a:t>
            </a:r>
          </a:p>
          <a:p>
            <a:pPr indent="266700">
              <a:buFont typeface="Arial" pitchFamily="34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sm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равен 1 сантиметру.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1475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Абсолютные единицы имеют фиксированный размер, а относительные устанавливают размер относительно какой-то другой единицы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У наших пользователей разные диагонали мониторов и разные разрешения экранов, и мы не знаем какие они. И то, что будет смотреться хорошо на одном экране, будет совершенно нечитабельным на другом.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54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Поэтому для web-страниц лучше использовать только три единицы измерения: </a:t>
            </a:r>
            <a:r>
              <a:rPr lang="ru-RU" b="1" dirty="0" err="1" smtClean="0"/>
              <a:t>pt</a:t>
            </a:r>
            <a:r>
              <a:rPr lang="ru-RU" dirty="0" smtClean="0"/>
              <a:t> - для "фиксированного" дизайна сайта, </a:t>
            </a:r>
            <a:r>
              <a:rPr lang="ru-RU" b="1" dirty="0" smtClean="0"/>
              <a:t>%</a:t>
            </a:r>
            <a:r>
              <a:rPr lang="ru-RU" dirty="0" smtClean="0"/>
              <a:t> - для "резинового" дизайна и </a:t>
            </a:r>
            <a:r>
              <a:rPr lang="ru-RU" b="1" dirty="0" err="1" smtClean="0"/>
              <a:t>em</a:t>
            </a:r>
            <a:r>
              <a:rPr lang="ru-RU" dirty="0" smtClean="0"/>
              <a:t> - для пропорционального изменения размера.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зададим для наших параграфов размер в 12 </a:t>
            </a:r>
            <a:r>
              <a:rPr lang="ru-RU" dirty="0" err="1" smtClean="0"/>
              <a:t>пикселов</a:t>
            </a:r>
            <a:r>
              <a:rPr lang="ru-RU" dirty="0" smtClean="0"/>
              <a:t>, для второго параграфа увеличим его на 20%, а для третьего - уменьшим на 10% от базового (т.е. от 12 </a:t>
            </a:r>
            <a:r>
              <a:rPr lang="ru-RU" dirty="0" err="1" smtClean="0"/>
              <a:t>пикселов</a:t>
            </a:r>
            <a:r>
              <a:rPr lang="ru-RU" dirty="0" smtClean="0"/>
              <a:t>):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font-family: Verdana, sans-serif; font-size:12px;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err="1" smtClean="0"/>
              <a:t>p#so</a:t>
            </a:r>
            <a:r>
              <a:rPr lang="en-US" dirty="0" smtClean="0"/>
              <a:t>{ </a:t>
            </a:r>
            <a:endParaRPr lang="ru-RU" dirty="0" smtClean="0"/>
          </a:p>
          <a:p>
            <a:r>
              <a:rPr lang="en-US" dirty="0" smtClean="0"/>
              <a:t>font-size:1.2em;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err="1" smtClean="0"/>
              <a:t>p#si</a:t>
            </a:r>
            <a:r>
              <a:rPr lang="en-US" dirty="0" smtClean="0"/>
              <a:t>{ </a:t>
            </a:r>
            <a:endParaRPr lang="ru-RU" dirty="0" smtClean="0"/>
          </a:p>
          <a:p>
            <a:r>
              <a:rPr lang="en-US" dirty="0" smtClean="0"/>
              <a:t>font-size:0.8em;</a:t>
            </a:r>
            <a:endParaRPr lang="ru-RU" dirty="0" smtClean="0"/>
          </a:p>
          <a:p>
            <a:r>
              <a:rPr lang="en-US" dirty="0" smtClean="0"/>
              <a:t> }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54" y="2142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Сокращенная запись свойства </a:t>
            </a:r>
            <a:r>
              <a:rPr lang="ru-RU" sz="2400" b="1" dirty="0" err="1" smtClean="0">
                <a:solidFill>
                  <a:srgbClr val="0070C0"/>
                </a:solidFill>
              </a:rPr>
              <a:t>font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В этом случае значения всех свойств перечисляются через пробел в следующем порядке: </a:t>
            </a:r>
            <a:r>
              <a:rPr lang="en-US" dirty="0" smtClean="0"/>
              <a:t>font-style, font-variant, font-weight, font-size, font-family. </a:t>
            </a:r>
            <a:r>
              <a:rPr lang="ru-RU" dirty="0" smtClean="0"/>
              <a:t>Причем, любое из свойств, кроме </a:t>
            </a:r>
            <a:r>
              <a:rPr lang="en-US" dirty="0" smtClean="0"/>
              <a:t>font-size </a:t>
            </a:r>
            <a:r>
              <a:rPr lang="ru-RU" dirty="0" smtClean="0"/>
              <a:t>и </a:t>
            </a:r>
            <a:r>
              <a:rPr lang="en-US" dirty="0" smtClean="0"/>
              <a:t>font-family, </a:t>
            </a:r>
            <a:r>
              <a:rPr lang="ru-RU" dirty="0" smtClean="0"/>
              <a:t>можно не указывать.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p#sn</a:t>
            </a:r>
            <a:r>
              <a:rPr lang="en-US" dirty="0" smtClean="0"/>
              <a:t>, </a:t>
            </a:r>
            <a:r>
              <a:rPr lang="en-US" dirty="0" err="1" smtClean="0"/>
              <a:t>p#so</a:t>
            </a:r>
            <a:r>
              <a:rPr lang="en-US" dirty="0" smtClean="0"/>
              <a:t>,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font:italic</a:t>
            </a:r>
            <a:r>
              <a:rPr lang="en-US" dirty="0" smtClean="0"/>
              <a:t> 12px Verdana, sans-serif;</a:t>
            </a:r>
            <a:endParaRPr lang="ru-RU" dirty="0" smtClean="0"/>
          </a:p>
          <a:p>
            <a:r>
              <a:rPr lang="en-US" dirty="0" smtClean="0"/>
              <a:t> }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p#so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font-size:1.2em;</a:t>
            </a:r>
            <a:endParaRPr lang="ru-RU" dirty="0" smtClean="0"/>
          </a:p>
          <a:p>
            <a:r>
              <a:rPr lang="en-US" dirty="0" smtClean="0"/>
              <a:t> }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p#si</a:t>
            </a:r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 font-</a:t>
            </a:r>
            <a:r>
              <a:rPr lang="en-US" dirty="0" err="1" smtClean="0"/>
              <a:t>style:normal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} 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26675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сначала сокращенной записью мы задали значения свойства </a:t>
            </a:r>
            <a:r>
              <a:rPr lang="ru-RU" dirty="0" err="1" smtClean="0"/>
              <a:t>font</a:t>
            </a:r>
            <a:r>
              <a:rPr lang="ru-RU" dirty="0" smtClean="0"/>
              <a:t> для всех параграфов, а затем задали отличия для второго и третьего параграфов.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Псевдоэлементы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Есть несколько элементов, которых не существует в HTML, но они присутствуют на странице (первая буква слова и первая строка абзаца). Такие элементы и называют </a:t>
            </a:r>
            <a:r>
              <a:rPr lang="ru-RU" i="1" dirty="0" err="1" smtClean="0"/>
              <a:t>псевдоэлементами</a:t>
            </a:r>
            <a:r>
              <a:rPr lang="ru-RU" dirty="0" smtClean="0"/>
              <a:t>. Им можно задавать стиль, также как и элементам HTML.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first-letter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задает стиль первой букве слова.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51837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Выделим первую букву параграфа красным цветом, для этого в таблице стилей напишем: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2146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p:first-letter{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color:red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14338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first-line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задает стиль первой строке абзаца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572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p:first-letter{</a:t>
            </a:r>
            <a:endParaRPr lang="ru-RU" b="1" dirty="0" smtClean="0"/>
          </a:p>
          <a:p>
            <a:r>
              <a:rPr lang="en-US" b="1" dirty="0" err="1" smtClean="0"/>
              <a:t>color:red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 p:first-line{ </a:t>
            </a:r>
            <a:endParaRPr lang="ru-RU" b="1" dirty="0" smtClean="0"/>
          </a:p>
          <a:p>
            <a:r>
              <a:rPr lang="en-US" b="1" dirty="0" err="1" smtClean="0"/>
              <a:t>color:blue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en-US" b="1" dirty="0" smtClean="0"/>
              <a:t> } 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Свойства – текст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Text-decoration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свойство отвечает за оформление текста. Может принимать следующие значения: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none</a:t>
            </a:r>
            <a:r>
              <a:rPr lang="ru-RU" dirty="0" smtClean="0"/>
              <a:t> - у текста нет оформления.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underline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текст подчеркивается.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overline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текст </a:t>
            </a:r>
            <a:r>
              <a:rPr lang="ru-RU" dirty="0" err="1" smtClean="0"/>
              <a:t>надчеркивается</a:t>
            </a:r>
            <a:r>
              <a:rPr lang="ru-RU" dirty="0" smtClean="0"/>
              <a:t> линией, расположенной над текстом.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line-through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текст отображается зачеркнутым.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blink</a:t>
            </a:r>
            <a:r>
              <a:rPr lang="ru-RU" dirty="0" smtClean="0"/>
              <a:t> - текст становится мигающим (не работает в IE).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Достаточно распространенный прием убрать подчеркивание у ссылок, а при наведении курсора подчеркивание будет снова появляться. </a:t>
            </a:r>
          </a:p>
          <a:p>
            <a:r>
              <a:rPr lang="ru-RU" dirty="0" smtClean="0"/>
              <a:t>Для этого в таблице стилей нужно написать: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4291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a{</a:t>
            </a:r>
            <a:endParaRPr lang="ru-RU" b="1" dirty="0" smtClean="0"/>
          </a:p>
          <a:p>
            <a:r>
              <a:rPr lang="en-US" b="1" dirty="0" smtClean="0"/>
              <a:t>text-</a:t>
            </a:r>
            <a:r>
              <a:rPr lang="en-US" b="1" dirty="0" err="1" smtClean="0"/>
              <a:t>decoration:none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 a:hover{</a:t>
            </a:r>
            <a:endParaRPr lang="ru-RU" b="1" dirty="0" smtClean="0"/>
          </a:p>
          <a:p>
            <a:r>
              <a:rPr lang="en-US" b="1" dirty="0" smtClean="0"/>
              <a:t> text-decoration:</a:t>
            </a:r>
            <a:r>
              <a:rPr lang="ru-RU" b="1" dirty="0" smtClean="0"/>
              <a:t> </a:t>
            </a:r>
            <a:r>
              <a:rPr lang="en-US" b="1" dirty="0" smtClean="0"/>
              <a:t>underline; </a:t>
            </a:r>
            <a:endParaRPr lang="ru-RU" b="1" dirty="0" smtClean="0"/>
          </a:p>
          <a:p>
            <a:r>
              <a:rPr lang="en-US" b="1" dirty="0" smtClean="0"/>
              <a:t>}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Text-align 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 smtClean="0"/>
              <a:t>Это свойство отвечает за горизонтальное выравнивание текста. Может принимать следующие значения: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left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- выравнивание по левому краю.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center</a:t>
            </a:r>
            <a:r>
              <a:rPr lang="ru-RU" dirty="0" smtClean="0"/>
              <a:t> - выравнивание по центру.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right</a:t>
            </a:r>
            <a:r>
              <a:rPr lang="ru-RU" dirty="0" smtClean="0"/>
              <a:t> - выравнивание по правому краю.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justify</a:t>
            </a:r>
            <a:r>
              <a:rPr lang="ru-RU" dirty="0" smtClean="0"/>
              <a:t> - выравнивание по ширине.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428868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a{</a:t>
            </a:r>
            <a:endParaRPr lang="ru-RU" b="1" dirty="0" smtClean="0"/>
          </a:p>
          <a:p>
            <a:r>
              <a:rPr lang="en-US" b="1" dirty="0" smtClean="0"/>
              <a:t> text-</a:t>
            </a:r>
            <a:r>
              <a:rPr lang="en-US" b="1" dirty="0" err="1" smtClean="0"/>
              <a:t>decoration:none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text-</a:t>
            </a:r>
            <a:r>
              <a:rPr lang="en-US" b="1" dirty="0" err="1" smtClean="0"/>
              <a:t>align:center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 a:hover{ text-</a:t>
            </a:r>
            <a:r>
              <a:rPr lang="en-US" b="1" dirty="0" err="1" smtClean="0"/>
              <a:t>decoration:underline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Подключение CSS к </a:t>
            </a:r>
            <a:r>
              <a:rPr lang="ru-RU" b="1" dirty="0" smtClean="0"/>
              <a:t>HTML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dirty="0" smtClean="0"/>
              <a:t>Создадим в корневой директории нашего сайта </a:t>
            </a:r>
            <a:r>
              <a:rPr lang="en-US" dirty="0" smtClean="0"/>
              <a:t>HTML.LOC </a:t>
            </a:r>
            <a:r>
              <a:rPr lang="ru-RU" dirty="0" smtClean="0"/>
              <a:t>папку </a:t>
            </a:r>
            <a:r>
              <a:rPr lang="en-US" dirty="0" err="1" smtClean="0"/>
              <a:t>css</a:t>
            </a:r>
            <a:r>
              <a:rPr lang="ru-RU" dirty="0" smtClean="0"/>
              <a:t>. В ней мы будем хранить файлы с таблицами стилей.</a:t>
            </a:r>
          </a:p>
          <a:p>
            <a:pPr indent="450850" algn="just"/>
            <a:endParaRPr lang="ru-RU" dirty="0" smtClean="0"/>
          </a:p>
          <a:p>
            <a:pPr indent="450850" algn="just"/>
            <a:r>
              <a:rPr lang="ru-RU" dirty="0" smtClean="0"/>
              <a:t>Открываем </a:t>
            </a:r>
            <a:r>
              <a:rPr lang="en-US" dirty="0" smtClean="0"/>
              <a:t>Notepad++ </a:t>
            </a:r>
            <a:r>
              <a:rPr lang="ru-RU" dirty="0" smtClean="0"/>
              <a:t> и сохраняем новый файл в папку </a:t>
            </a:r>
            <a:r>
              <a:rPr lang="en-US" dirty="0" smtClean="0"/>
              <a:t>CSS </a:t>
            </a:r>
            <a:r>
              <a:rPr lang="ru-RU" dirty="0" smtClean="0"/>
              <a:t>с именем </a:t>
            </a:r>
            <a:r>
              <a:rPr lang="en-US" dirty="0" smtClean="0"/>
              <a:t>style.css. </a:t>
            </a:r>
            <a:r>
              <a:rPr lang="ru-RU" dirty="0" smtClean="0"/>
              <a:t>Теперь нам надо подключить страницу </a:t>
            </a:r>
            <a:r>
              <a:rPr lang="ru-RU" dirty="0" err="1" smtClean="0"/>
              <a:t>style.css</a:t>
            </a:r>
            <a:r>
              <a:rPr lang="ru-RU" dirty="0" smtClean="0"/>
              <a:t> к html-странице. Добавим тег в нашу </a:t>
            </a:r>
            <a:r>
              <a:rPr lang="en-US" dirty="0" smtClean="0"/>
              <a:t>HTNL </a:t>
            </a:r>
            <a:r>
              <a:rPr lang="ru-RU" dirty="0" smtClean="0"/>
              <a:t>страницу. И эти две страницы будут взаимосвязаны.</a:t>
            </a:r>
          </a:p>
          <a:p>
            <a:pPr indent="450850" algn="just"/>
            <a:endParaRPr lang="ru-RU" dirty="0" smtClean="0"/>
          </a:p>
          <a:p>
            <a:pPr indent="450850" algn="just"/>
            <a:r>
              <a:rPr lang="ru-RU" dirty="0" smtClean="0"/>
              <a:t> К одной </a:t>
            </a:r>
            <a:r>
              <a:rPr lang="en-US" dirty="0" smtClean="0"/>
              <a:t>HTML </a:t>
            </a:r>
            <a:r>
              <a:rPr lang="ru-RU" dirty="0" smtClean="0"/>
              <a:t>странице можно подключить несколько </a:t>
            </a:r>
            <a:r>
              <a:rPr lang="en-US" dirty="0" smtClean="0"/>
              <a:t>CSS</a:t>
            </a:r>
            <a:r>
              <a:rPr lang="ru-RU" dirty="0" smtClean="0"/>
              <a:t> страниц и наоборот к нескольким </a:t>
            </a:r>
            <a:r>
              <a:rPr lang="en-US" dirty="0" smtClean="0"/>
              <a:t>HTML</a:t>
            </a:r>
            <a:r>
              <a:rPr lang="ru-RU" dirty="0" smtClean="0"/>
              <a:t> страницам можно подключит одну страницу стилей.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0313" t="32639" r="54296" b="65972"/>
          <a:stretch>
            <a:fillRect/>
          </a:stretch>
        </p:blipFill>
        <p:spPr bwMode="auto">
          <a:xfrm>
            <a:off x="4000496" y="2000240"/>
            <a:ext cx="464425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4429132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Установите программу</a:t>
            </a:r>
            <a:r>
              <a:rPr lang="en-US" dirty="0" smtClean="0"/>
              <a:t> </a:t>
            </a:r>
            <a:r>
              <a:rPr lang="en-US" dirty="0" err="1" smtClean="0"/>
              <a:t>ColorMania</a:t>
            </a:r>
            <a:r>
              <a:rPr lang="ru-RU" dirty="0" smtClean="0"/>
              <a:t>, которая находится в сети в </a:t>
            </a:r>
            <a:r>
              <a:rPr lang="en-US" dirty="0" err="1" smtClean="0"/>
              <a:t>dopmat</a:t>
            </a:r>
            <a:r>
              <a:rPr lang="en-US" dirty="0" smtClean="0"/>
              <a:t>\</a:t>
            </a:r>
            <a:r>
              <a:rPr lang="en-US" dirty="0" err="1" smtClean="0"/>
              <a:t>csskourse</a:t>
            </a:r>
            <a:r>
              <a:rPr lang="en-US" dirty="0" smtClean="0"/>
              <a:t>\soft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Text-indent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Это свойство отвечает за отступы в абзацах. Отступы задаются в единицах измерения и %, могут быть как положительными (красная строка), так и отрицательными (висячая строка).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p{ </a:t>
            </a:r>
            <a:endParaRPr lang="ru-RU" b="1" dirty="0" smtClean="0"/>
          </a:p>
          <a:p>
            <a:r>
              <a:rPr lang="pt-BR" b="1" dirty="0" smtClean="0"/>
              <a:t>text-indent:1.2em; </a:t>
            </a:r>
            <a:endParaRPr lang="ru-RU" b="1" dirty="0" smtClean="0"/>
          </a:p>
          <a:p>
            <a:r>
              <a:rPr lang="pt-BR" b="1" dirty="0" smtClean="0"/>
              <a:t>} </a:t>
            </a:r>
            <a:r>
              <a:rPr lang="pt-BR" dirty="0" smtClean="0"/>
              <a:t/>
            </a:r>
            <a:br>
              <a:rPr lang="pt-BR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Text-transform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Это свойство отвечает за видоизменение текста, точнее за смену регистра. Используются следующие значения: </a:t>
            </a:r>
          </a:p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capitalize</a:t>
            </a:r>
            <a:r>
              <a:rPr lang="ru-RU" dirty="0" smtClean="0"/>
              <a:t> - меняет первую букву каждого слова на заглавную.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uppercase</a:t>
            </a:r>
            <a:r>
              <a:rPr lang="ru-RU" dirty="0" smtClean="0"/>
              <a:t> - меняет все буквы на заглавные. </a:t>
            </a:r>
          </a:p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lowercase</a:t>
            </a:r>
            <a:r>
              <a:rPr lang="ru-RU" dirty="0" smtClean="0"/>
              <a:t> - меняет все буквы на строчные. </a:t>
            </a:r>
          </a:p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none</a:t>
            </a:r>
            <a:r>
              <a:rPr lang="ru-RU" dirty="0" smtClean="0"/>
              <a:t> - изменений не происходит.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44" t="31944" r="37109" b="47917"/>
          <a:stretch>
            <a:fillRect/>
          </a:stretch>
        </p:blipFill>
        <p:spPr bwMode="auto">
          <a:xfrm>
            <a:off x="214282" y="2643182"/>
            <a:ext cx="49415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292893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p#sc</a:t>
            </a:r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text-</a:t>
            </a:r>
            <a:r>
              <a:rPr lang="en-US" b="1" dirty="0" err="1" smtClean="0"/>
              <a:t>transform:capitalize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 </a:t>
            </a:r>
            <a:endParaRPr lang="ru-RU" b="1" dirty="0" smtClean="0"/>
          </a:p>
          <a:p>
            <a:r>
              <a:rPr lang="en-US" b="1" dirty="0" err="1" smtClean="0"/>
              <a:t>p#su</a:t>
            </a:r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 text-</a:t>
            </a:r>
            <a:r>
              <a:rPr lang="en-US" b="1" dirty="0" err="1" smtClean="0"/>
              <a:t>transform:uppercase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 </a:t>
            </a:r>
            <a:endParaRPr lang="ru-RU" b="1" dirty="0" smtClean="0"/>
          </a:p>
          <a:p>
            <a:r>
              <a:rPr lang="en-US" b="1" dirty="0" err="1" smtClean="0"/>
              <a:t>p#sl</a:t>
            </a:r>
            <a:r>
              <a:rPr lang="en-US" b="1" dirty="0" smtClean="0"/>
              <a:t>{ text-</a:t>
            </a:r>
            <a:r>
              <a:rPr lang="en-US" b="1" dirty="0" err="1" smtClean="0"/>
              <a:t>transform:lowercase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en-US" b="1" dirty="0" smtClean="0"/>
              <a:t> }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Интервалы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dirty="0" smtClean="0"/>
              <a:t>В CSS есть несколько свойств, регулирующих расстояния между словами, буквами в словах и строками. </a:t>
            </a:r>
          </a:p>
          <a:p>
            <a:pPr indent="365125" algn="just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word-spacing</a:t>
            </a:r>
            <a:r>
              <a:rPr lang="ru-RU" dirty="0" smtClean="0"/>
              <a:t> - задает интервал между словами. </a:t>
            </a:r>
          </a:p>
          <a:p>
            <a:pPr indent="365125" algn="just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letter-spacing</a:t>
            </a:r>
            <a:r>
              <a:rPr lang="ru-RU" dirty="0" smtClean="0"/>
              <a:t> - задает интервал между буквами. </a:t>
            </a:r>
          </a:p>
          <a:p>
            <a:pPr indent="365125" algn="just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line-height</a:t>
            </a:r>
            <a:r>
              <a:rPr lang="ru-RU" dirty="0" smtClean="0"/>
              <a:t> - задает интервал между строками. </a:t>
            </a:r>
          </a:p>
          <a:p>
            <a:pPr indent="365125" algn="just"/>
            <a:r>
              <a:rPr lang="ru-RU" dirty="0" smtClean="0"/>
              <a:t>Значения этих свойств задаются в единицах измерения и %. Вернемся к примеру с параграфами и изменим таблицу стилей: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p#su</a:t>
            </a:r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word-spacing:10px; </a:t>
            </a:r>
            <a:endParaRPr lang="ru-RU" b="1" dirty="0" smtClean="0"/>
          </a:p>
          <a:p>
            <a:r>
              <a:rPr lang="en-US" b="1" dirty="0" smtClean="0"/>
              <a:t>} </a:t>
            </a:r>
            <a:endParaRPr lang="ru-RU" b="1" dirty="0" smtClean="0"/>
          </a:p>
          <a:p>
            <a:r>
              <a:rPr lang="en-US" b="1" dirty="0" err="1" smtClean="0"/>
              <a:t>p#sl</a:t>
            </a:r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letter-spacing:5px; </a:t>
            </a:r>
            <a:endParaRPr lang="ru-RU" b="1" dirty="0" smtClean="0"/>
          </a:p>
          <a:p>
            <a:r>
              <a:rPr lang="en-US" b="1" dirty="0" smtClean="0"/>
              <a:t>}</a:t>
            </a:r>
            <a:br>
              <a:rPr lang="en-US" b="1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0003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5125"/>
            <a:r>
              <a:rPr lang="ru-RU" dirty="0" smtClean="0"/>
              <a:t>Обратите внимание на интервал между строками абзаца. Давайте его увеличим, для этого добавим в нашу таблицу стилей свойство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line-height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line-height:200% </a:t>
            </a:r>
            <a:endParaRPr lang="ru-RU" b="1" dirty="0" smtClean="0"/>
          </a:p>
          <a:p>
            <a:r>
              <a:rPr lang="en-US" b="1" dirty="0" smtClean="0"/>
              <a:t>} </a:t>
            </a:r>
            <a:endParaRPr lang="ru-RU" b="1" dirty="0" smtClean="0"/>
          </a:p>
          <a:p>
            <a:r>
              <a:rPr lang="en-US" b="1" dirty="0" err="1" smtClean="0"/>
              <a:t>p#su</a:t>
            </a:r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 word-spacing:10px;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p#sl</a:t>
            </a:r>
            <a:r>
              <a:rPr lang="en-US" b="1" dirty="0" smtClean="0"/>
              <a:t>{ letter-spacing:5px;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Оформим следующую страницу</a:t>
            </a:r>
            <a:endParaRPr lang="ru-RU" dirty="0"/>
          </a:p>
        </p:txBody>
      </p:sp>
      <p:pic>
        <p:nvPicPr>
          <p:cNvPr id="2050" name="Picture 2" descr="http://www.site-do.ru/images/css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1904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-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Блоки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860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 smtClean="0"/>
              <a:t>В CSS модель документа представляется </a:t>
            </a:r>
            <a:r>
              <a:rPr lang="ru-RU" b="1" dirty="0" smtClean="0"/>
              <a:t>блоком</a:t>
            </a:r>
            <a:r>
              <a:rPr lang="ru-RU" dirty="0" smtClean="0"/>
              <a:t>. Каждый элемент в дереве элементов документа представляет собой самостоятельный блок. Причем, есть блоки, структурно отделенные от остальных, а есть строчные блоки, которые могут находиться внутри структурных блоков.</a:t>
            </a:r>
            <a:endParaRPr lang="ru-RU" dirty="0"/>
          </a:p>
        </p:txBody>
      </p:sp>
      <p:pic>
        <p:nvPicPr>
          <p:cNvPr id="1026" name="Picture 2" descr="http://www.site-do.ru/images/css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7"/>
            <a:ext cx="4619334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785926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Итак, у блока есть </a:t>
            </a:r>
            <a:r>
              <a:rPr lang="ru-RU" dirty="0" smtClean="0">
                <a:solidFill>
                  <a:srgbClr val="0070C0"/>
                </a:solidFill>
              </a:rPr>
              <a:t>содержимое,</a:t>
            </a:r>
            <a:r>
              <a:rPr lang="ru-RU" dirty="0" smtClean="0"/>
              <a:t> например, для элемента </a:t>
            </a:r>
            <a:r>
              <a:rPr lang="ru-RU" dirty="0" err="1" smtClean="0">
                <a:solidFill>
                  <a:srgbClr val="0070C0"/>
                </a:solidFill>
              </a:rPr>
              <a:t>p</a:t>
            </a:r>
            <a:r>
              <a:rPr lang="ru-RU" dirty="0" smtClean="0"/>
              <a:t> - это текст. Вокруг содержимого есть </a:t>
            </a:r>
            <a:r>
              <a:rPr lang="ru-RU" dirty="0" smtClean="0">
                <a:solidFill>
                  <a:srgbClr val="0070C0"/>
                </a:solidFill>
              </a:rPr>
              <a:t>отступы (</a:t>
            </a:r>
            <a:r>
              <a:rPr lang="ru-RU" dirty="0" err="1" smtClean="0">
                <a:solidFill>
                  <a:srgbClr val="0070C0"/>
                </a:solidFill>
              </a:rPr>
              <a:t>padding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smtClean="0"/>
              <a:t>они служат для того, чтобы текст не примыкал вплотную к границе блока. Фон отступов такой же, как и у содержимого. Затем идет </a:t>
            </a:r>
            <a:r>
              <a:rPr lang="ru-RU" dirty="0" smtClean="0">
                <a:solidFill>
                  <a:srgbClr val="0070C0"/>
                </a:solidFill>
              </a:rPr>
              <a:t>граница блока (</a:t>
            </a:r>
            <a:r>
              <a:rPr lang="ru-RU" dirty="0" err="1" smtClean="0">
                <a:solidFill>
                  <a:srgbClr val="0070C0"/>
                </a:solidFill>
              </a:rPr>
              <a:t>border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r>
              <a:rPr lang="ru-RU" dirty="0" smtClean="0"/>
              <a:t>, которая может быть как видимой, так и невидимой.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71488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Также блок имеет </a:t>
            </a:r>
            <a:r>
              <a:rPr lang="ru-RU" dirty="0" smtClean="0">
                <a:solidFill>
                  <a:srgbClr val="0070C0"/>
                </a:solidFill>
              </a:rPr>
              <a:t>поля (</a:t>
            </a:r>
            <a:r>
              <a:rPr lang="ru-RU" dirty="0" err="1" smtClean="0">
                <a:solidFill>
                  <a:srgbClr val="0070C0"/>
                </a:solidFill>
              </a:rPr>
              <a:t>margin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smtClean="0"/>
              <a:t>которые задают дополнительное свободное пространство вокруг блока. Фон полей прозрачный, т.е. сквозь него просвечивает фон родительского элемента. Размер блока, т.е. его </a:t>
            </a:r>
            <a:r>
              <a:rPr lang="ru-RU" dirty="0" smtClean="0">
                <a:solidFill>
                  <a:srgbClr val="0070C0"/>
                </a:solidFill>
              </a:rPr>
              <a:t>ширина (</a:t>
            </a:r>
            <a:r>
              <a:rPr lang="ru-RU" dirty="0" err="1" smtClean="0">
                <a:solidFill>
                  <a:srgbClr val="0070C0"/>
                </a:solidFill>
              </a:rPr>
              <a:t>width</a:t>
            </a:r>
            <a:r>
              <a:rPr lang="ru-RU" dirty="0" smtClean="0">
                <a:solidFill>
                  <a:srgbClr val="0070C0"/>
                </a:solidFill>
              </a:rPr>
              <a:t>) и высота (</a:t>
            </a:r>
            <a:r>
              <a:rPr lang="ru-RU" dirty="0" err="1" smtClean="0">
                <a:solidFill>
                  <a:srgbClr val="0070C0"/>
                </a:solidFill>
              </a:rPr>
              <a:t>height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smtClean="0"/>
              <a:t>определяются содержимым. И это надо запомнить: поля и отступы не учитываются в размере блока.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9844" t="29861" r="36718" b="47917"/>
          <a:stretch>
            <a:fillRect/>
          </a:stretch>
        </p:blipFill>
        <p:spPr bwMode="auto">
          <a:xfrm>
            <a:off x="285720" y="1357298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714356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 smtClean="0"/>
              <a:t>Для того, чтобы увидеть отступы, поля и границы, зададим границу (пока не вдаваясь в подробности из чего она состоит):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85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Пусть у нас есть html-страница с двумя абзацами: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071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border:1px solid red;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Сейчас наша страница в браузере выглядит так: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2" name="Picture 4" descr="http://www.site-do.ru/images/css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071942"/>
            <a:ext cx="7815779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dirty="0" smtClean="0"/>
              <a:t>Как мы уже знаем, отступы от границы задаются свойством </a:t>
            </a:r>
            <a:r>
              <a:rPr lang="ru-RU" dirty="0" err="1" smtClean="0">
                <a:solidFill>
                  <a:srgbClr val="0070C0"/>
                </a:solidFill>
              </a:rPr>
              <a:t>padding</a:t>
            </a:r>
            <a:r>
              <a:rPr lang="ru-RU" dirty="0" smtClean="0"/>
              <a:t>, зададим его для параграфов: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 </a:t>
            </a:r>
            <a:endParaRPr lang="ru-RU" b="1" dirty="0" smtClean="0"/>
          </a:p>
          <a:p>
            <a:r>
              <a:rPr lang="en-US" b="1" dirty="0" smtClean="0"/>
              <a:t>border:1px solid red; </a:t>
            </a:r>
            <a:endParaRPr lang="ru-RU" b="1" dirty="0" smtClean="0"/>
          </a:p>
          <a:p>
            <a:r>
              <a:rPr lang="en-US" b="1" dirty="0" smtClean="0"/>
              <a:t>padding:10px;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9154" name="Picture 2" descr="http://www.site-do.ru/images/css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499110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Посмотрим на результат в браузере: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Теперь у нас есть отступы внутри блока. Задание полей отделит блоки друг от друга: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border:1px solid red; </a:t>
            </a:r>
            <a:endParaRPr lang="ru-RU" b="1" dirty="0" smtClean="0"/>
          </a:p>
          <a:p>
            <a:r>
              <a:rPr lang="en-US" b="1" dirty="0" smtClean="0"/>
              <a:t>padding:10px; </a:t>
            </a:r>
            <a:endParaRPr lang="ru-RU" b="1" dirty="0" smtClean="0"/>
          </a:p>
          <a:p>
            <a:r>
              <a:rPr lang="en-US" b="1" dirty="0" smtClean="0"/>
              <a:t>margin:50px; </a:t>
            </a:r>
            <a:endParaRPr lang="ru-RU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0178" name="Picture 2" descr="http://www.site-do.ru/images/css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4991100" cy="2381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Посмотрим на результат в браузере: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Наконец, зададим размеры блоков параграфов: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border:1px solid red;</a:t>
            </a:r>
            <a:endParaRPr lang="ru-RU" b="1" dirty="0" smtClean="0"/>
          </a:p>
          <a:p>
            <a:r>
              <a:rPr lang="en-US" b="1" dirty="0" smtClean="0"/>
              <a:t> padding:10px;</a:t>
            </a:r>
            <a:endParaRPr lang="ru-RU" b="1" dirty="0" smtClean="0"/>
          </a:p>
          <a:p>
            <a:r>
              <a:rPr lang="en-US" b="1" dirty="0" smtClean="0"/>
              <a:t> margin:50px; </a:t>
            </a:r>
            <a:endParaRPr lang="ru-RU" b="1" dirty="0" smtClean="0"/>
          </a:p>
          <a:p>
            <a:r>
              <a:rPr lang="en-US" b="1" dirty="0" smtClean="0"/>
              <a:t>width:100px; </a:t>
            </a:r>
            <a:endParaRPr lang="ru-RU" b="1" dirty="0" smtClean="0"/>
          </a:p>
          <a:p>
            <a:r>
              <a:rPr lang="en-US" b="1" dirty="0" smtClean="0"/>
              <a:t>height:50px; </a:t>
            </a:r>
            <a:endParaRPr lang="ru-RU" b="1" dirty="0" smtClean="0"/>
          </a:p>
          <a:p>
            <a:r>
              <a:rPr lang="en-US" b="1" dirty="0" smtClean="0"/>
              <a:t>}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02" name="Picture 2" descr="http://www.site-do.ru/images/css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3000396" cy="3807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Посмотрим на результат в браузере: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Свойства - </a:t>
            </a:r>
            <a:r>
              <a:rPr lang="en-US" sz="2400" b="1" dirty="0" smtClean="0">
                <a:solidFill>
                  <a:srgbClr val="0070C0"/>
                </a:solidFill>
              </a:rPr>
              <a:t>margin, padding, border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70C0"/>
                </a:solidFill>
              </a:rPr>
              <a:t>div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этот элемент является контейнером для остальных. Элемент </a:t>
            </a:r>
            <a:r>
              <a:rPr lang="ru-RU" dirty="0" err="1" smtClean="0">
                <a:solidFill>
                  <a:srgbClr val="0070C0"/>
                </a:solidFill>
              </a:rPr>
              <a:t>div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отделяется от остальных элементов </a:t>
            </a:r>
            <a:r>
              <a:rPr lang="ru-RU" u="sng" dirty="0" smtClean="0"/>
              <a:t>абзацными отступами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39844" t="43056" r="33203" b="26388"/>
          <a:stretch>
            <a:fillRect/>
          </a:stretch>
        </p:blipFill>
        <p:spPr bwMode="auto">
          <a:xfrm>
            <a:off x="714348" y="2071678"/>
            <a:ext cx="627355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736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Создайте html-страницу со следующим кодом: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Правила и селекторы CSS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928670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CSS, как и любой язык, имеет свой синтаксис. В нем нет ни элементов, ни параметров, ни тегов. В нем есть правила. Правило состоит из селектора и блока объявления стилей, заключенного в фигурные скобки: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правила 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57430"/>
            <a:ext cx="4286280" cy="13165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92906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 блок объявления стилей состоит из свойств и их значений, разделенных точкой </a:t>
            </a:r>
            <a:r>
              <a:rPr lang="ru-RU" dirty="0" smtClean="0"/>
              <a:t>с запятой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143116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Селектор </a:t>
            </a:r>
            <a:r>
              <a:rPr lang="en-US" sz="2400" b="1" dirty="0" smtClean="0">
                <a:solidFill>
                  <a:srgbClr val="FF0000"/>
                </a:solidFill>
              </a:rPr>
              <a:t>{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свойство1: значение;</a:t>
            </a:r>
          </a:p>
          <a:p>
            <a:r>
              <a:rPr lang="ru-RU" sz="2400" dirty="0" smtClean="0"/>
              <a:t>свойство</a:t>
            </a:r>
            <a:r>
              <a:rPr lang="en-US" sz="2400" dirty="0" smtClean="0"/>
              <a:t> 2</a:t>
            </a:r>
            <a:r>
              <a:rPr lang="ru-RU" sz="2400" dirty="0" smtClean="0"/>
              <a:t>:значение;</a:t>
            </a:r>
          </a:p>
          <a:p>
            <a:r>
              <a:rPr lang="ru-RU" sz="2400" dirty="0" smtClean="0"/>
              <a:t>…</a:t>
            </a:r>
          </a:p>
          <a:p>
            <a:r>
              <a:rPr lang="ru-RU" sz="2400" dirty="0" smtClean="0"/>
              <a:t>свойство</a:t>
            </a:r>
            <a:r>
              <a:rPr lang="en-US" sz="2400" dirty="0" smtClean="0"/>
              <a:t> N</a:t>
            </a:r>
            <a:r>
              <a:rPr lang="ru-RU" sz="2400" dirty="0" smtClean="0"/>
              <a:t>:значение;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}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p:pic>
        <p:nvPicPr>
          <p:cNvPr id="28676" name="Picture 4" descr="свойства c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000636"/>
            <a:ext cx="488436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Border (</a:t>
            </a:r>
            <a:r>
              <a:rPr lang="ru-RU" b="1" dirty="0" smtClean="0">
                <a:solidFill>
                  <a:srgbClr val="0070C0"/>
                </a:solidFill>
              </a:rPr>
              <a:t>граница)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Границы в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ru-RU" dirty="0" smtClean="0"/>
              <a:t>можно задавать отдельно для каждой стороны: </a:t>
            </a:r>
            <a:r>
              <a:rPr lang="en-US" dirty="0" smtClean="0">
                <a:solidFill>
                  <a:srgbClr val="0070C0"/>
                </a:solidFill>
              </a:rPr>
              <a:t>border-top </a:t>
            </a:r>
            <a:r>
              <a:rPr lang="en-US" dirty="0" smtClean="0"/>
              <a:t>- </a:t>
            </a:r>
            <a:r>
              <a:rPr lang="ru-RU" dirty="0" smtClean="0"/>
              <a:t>верхняя граница.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border-right</a:t>
            </a:r>
            <a:r>
              <a:rPr lang="en-US" dirty="0" smtClean="0"/>
              <a:t> - </a:t>
            </a:r>
            <a:r>
              <a:rPr lang="ru-RU" dirty="0" smtClean="0"/>
              <a:t>правая граница.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border-bottom</a:t>
            </a:r>
            <a:r>
              <a:rPr lang="en-US" dirty="0" smtClean="0"/>
              <a:t> - </a:t>
            </a:r>
            <a:r>
              <a:rPr lang="ru-RU" dirty="0" smtClean="0"/>
              <a:t>нижняя граница.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border-left</a:t>
            </a:r>
            <a:r>
              <a:rPr lang="en-US" dirty="0" smtClean="0"/>
              <a:t> - </a:t>
            </a:r>
            <a:r>
              <a:rPr lang="ru-RU" dirty="0" smtClean="0"/>
              <a:t>левая граница.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dirty="0" smtClean="0"/>
              <a:t>Каждый сегмент границы может иметь свои характеристики: цвет, толщину и тип линии. Для этого к свойству границы через дефис необходимо дописать ключевые слова : </a:t>
            </a:r>
            <a:r>
              <a:rPr lang="ru-RU" dirty="0" err="1" smtClean="0">
                <a:solidFill>
                  <a:srgbClr val="0070C0"/>
                </a:solidFill>
              </a:rPr>
              <a:t>color</a:t>
            </a:r>
            <a:r>
              <a:rPr lang="ru-RU" dirty="0" smtClean="0"/>
              <a:t> (для цвета), </a:t>
            </a:r>
            <a:r>
              <a:rPr lang="ru-RU" dirty="0" err="1" smtClean="0">
                <a:solidFill>
                  <a:srgbClr val="0070C0"/>
                </a:solidFill>
              </a:rPr>
              <a:t>width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(для толщины) и </a:t>
            </a:r>
            <a:r>
              <a:rPr lang="ru-RU" dirty="0" err="1" smtClean="0">
                <a:solidFill>
                  <a:srgbClr val="0070C0"/>
                </a:solidFill>
              </a:rPr>
              <a:t>style</a:t>
            </a:r>
            <a:r>
              <a:rPr lang="ru-RU" dirty="0" smtClean="0"/>
              <a:t> (для типа линии). </a:t>
            </a:r>
          </a:p>
          <a:p>
            <a:pPr indent="531813" algn="just"/>
            <a:r>
              <a:rPr lang="ru-RU" dirty="0" smtClean="0"/>
              <a:t>Например, </a:t>
            </a:r>
            <a:r>
              <a:rPr lang="ru-RU" dirty="0" err="1" smtClean="0">
                <a:solidFill>
                  <a:srgbClr val="0070C0"/>
                </a:solidFill>
              </a:rPr>
              <a:t>border-top-color</a:t>
            </a:r>
            <a:r>
              <a:rPr lang="ru-RU" dirty="0" smtClean="0"/>
              <a:t> определяет цвет верхней границы, а </a:t>
            </a:r>
            <a:r>
              <a:rPr lang="ru-RU" dirty="0" err="1" smtClean="0">
                <a:solidFill>
                  <a:srgbClr val="0070C0"/>
                </a:solidFill>
              </a:rPr>
              <a:t>border-left-style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тип линии для левой границы.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dirty="0" smtClean="0"/>
              <a:t>Если все четыре границы будут иметь одинаковые значения, то следует воспользоваться сокращенной записью: </a:t>
            </a:r>
          </a:p>
          <a:p>
            <a:pPr indent="531813"/>
            <a:r>
              <a:rPr lang="ru-RU" dirty="0" err="1" smtClean="0">
                <a:solidFill>
                  <a:srgbClr val="0070C0"/>
                </a:solidFill>
              </a:rPr>
              <a:t>border-color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цвет всех границ. </a:t>
            </a:r>
          </a:p>
          <a:p>
            <a:pPr indent="531813"/>
            <a:r>
              <a:rPr lang="ru-RU" dirty="0" err="1" smtClean="0">
                <a:solidFill>
                  <a:srgbClr val="0070C0"/>
                </a:solidFill>
              </a:rPr>
              <a:t>border-width</a:t>
            </a:r>
            <a:r>
              <a:rPr lang="ru-RU" dirty="0" smtClean="0"/>
              <a:t> - толщина всех границ. </a:t>
            </a:r>
          </a:p>
          <a:p>
            <a:pPr indent="531813"/>
            <a:r>
              <a:rPr lang="ru-RU" dirty="0" err="1" smtClean="0">
                <a:solidFill>
                  <a:srgbClr val="0070C0"/>
                </a:solidFill>
              </a:rPr>
              <a:t>border-style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стиль всех границ. 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Значениями свойства </a:t>
            </a:r>
            <a:r>
              <a:rPr lang="ru-RU" dirty="0" err="1" smtClean="0">
                <a:solidFill>
                  <a:srgbClr val="0070C0"/>
                </a:solidFill>
              </a:rPr>
              <a:t>color</a:t>
            </a:r>
            <a:r>
              <a:rPr lang="ru-RU" dirty="0" smtClean="0"/>
              <a:t> могут быть именные цвета (</a:t>
            </a:r>
            <a:r>
              <a:rPr lang="ru-RU" dirty="0" err="1" smtClean="0"/>
              <a:t>red</a:t>
            </a:r>
            <a:r>
              <a:rPr lang="ru-RU" dirty="0" smtClean="0"/>
              <a:t>, </a:t>
            </a:r>
            <a:r>
              <a:rPr lang="ru-RU" dirty="0" err="1" smtClean="0"/>
              <a:t>blue</a:t>
            </a:r>
            <a:r>
              <a:rPr lang="ru-RU" dirty="0" smtClean="0"/>
              <a:t> и т.д.), шестнадцатеричные коды цветов (типа #FFCCFF) и десятичные коды в модели RGB (типа </a:t>
            </a:r>
            <a:r>
              <a:rPr lang="ru-RU" dirty="0" err="1" smtClean="0"/>
              <a:t>rgb</a:t>
            </a:r>
            <a:r>
              <a:rPr lang="ru-RU" dirty="0" smtClean="0"/>
              <a:t>(255, 0, 0)).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358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Значениями свойства </a:t>
            </a:r>
            <a:r>
              <a:rPr lang="ru-RU" dirty="0" err="1" smtClean="0">
                <a:solidFill>
                  <a:srgbClr val="0070C0"/>
                </a:solidFill>
              </a:rPr>
              <a:t>width</a:t>
            </a:r>
            <a:r>
              <a:rPr lang="ru-RU" dirty="0" smtClean="0"/>
              <a:t> могут быть ключевые слова: </a:t>
            </a:r>
            <a:r>
              <a:rPr lang="ru-RU" b="1" dirty="0" err="1" smtClean="0"/>
              <a:t>thin</a:t>
            </a:r>
            <a:r>
              <a:rPr lang="ru-RU" b="1" dirty="0" smtClean="0"/>
              <a:t> </a:t>
            </a:r>
            <a:r>
              <a:rPr lang="ru-RU" dirty="0" smtClean="0"/>
              <a:t>(тонкая граница), </a:t>
            </a:r>
            <a:r>
              <a:rPr lang="ru-RU" b="1" dirty="0" err="1" smtClean="0"/>
              <a:t>medium</a:t>
            </a:r>
            <a:r>
              <a:rPr lang="ru-RU" dirty="0" smtClean="0"/>
              <a:t> (средняя граница) и </a:t>
            </a:r>
            <a:r>
              <a:rPr lang="ru-RU" b="1" dirty="0" err="1" smtClean="0"/>
              <a:t>thick</a:t>
            </a:r>
            <a:r>
              <a:rPr lang="ru-RU" dirty="0" smtClean="0"/>
              <a:t> (толстая граница). А также любая единица измерения.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19395"/>
            <a:ext cx="62865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/>
            <a:r>
              <a:rPr lang="ru-RU" dirty="0" smtClean="0"/>
              <a:t>Значениями свойства </a:t>
            </a:r>
            <a:r>
              <a:rPr lang="ru-RU" dirty="0" err="1" smtClean="0">
                <a:solidFill>
                  <a:srgbClr val="0070C0"/>
                </a:solidFill>
              </a:rPr>
              <a:t>style</a:t>
            </a:r>
            <a:r>
              <a:rPr lang="ru-RU" dirty="0" smtClean="0"/>
              <a:t> могут быть следующие ключевые слова: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none</a:t>
            </a:r>
            <a:r>
              <a:rPr lang="ru-RU" dirty="0" smtClean="0"/>
              <a:t> - граница отсутствует.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dotted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граница состоит из точек.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dashed</a:t>
            </a:r>
            <a:r>
              <a:rPr lang="ru-RU" dirty="0" smtClean="0"/>
              <a:t> - граница в виде пунктирной линии.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solid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граница отображается сплошной линией.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double</a:t>
            </a:r>
            <a:r>
              <a:rPr lang="ru-RU" dirty="0" smtClean="0"/>
              <a:t> - граница отображается двойной сплошной линией.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groove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граница отображается вдавленной объемной линией.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ridge</a:t>
            </a:r>
            <a:r>
              <a:rPr lang="ru-RU" dirty="0" smtClean="0"/>
              <a:t> - граница отображается выпуклой объемной линией.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inset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граница отображается так, что весь блок выглядит вдавленным.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outset</a:t>
            </a:r>
            <a:r>
              <a:rPr lang="ru-RU" dirty="0" smtClean="0"/>
              <a:t> - граница отображается так, что весь блок выглядит выпуклым. </a:t>
            </a:r>
            <a:endParaRPr lang="ru-RU" dirty="0"/>
          </a:p>
        </p:txBody>
      </p:sp>
      <p:pic>
        <p:nvPicPr>
          <p:cNvPr id="53250" name="Picture 2" descr="css bo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24097"/>
            <a:ext cx="278605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6" y="14821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зададим нашему первому div-у разные границы, чтобы посмотреть, как это работает: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#first{ </a:t>
            </a:r>
            <a:endParaRPr lang="ru-RU" b="1" dirty="0" smtClean="0"/>
          </a:p>
          <a:p>
            <a:r>
              <a:rPr lang="en-US" b="1" dirty="0" smtClean="0"/>
              <a:t>border-bottom-</a:t>
            </a:r>
            <a:r>
              <a:rPr lang="en-US" b="1" dirty="0" err="1" smtClean="0"/>
              <a:t>style:double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border-bottom-</a:t>
            </a:r>
            <a:r>
              <a:rPr lang="en-US" b="1" dirty="0" err="1" smtClean="0"/>
              <a:t>color:red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border-left-</a:t>
            </a:r>
            <a:r>
              <a:rPr lang="en-US" b="1" dirty="0" err="1" smtClean="0"/>
              <a:t>style:solid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border-left-width:2px; </a:t>
            </a:r>
            <a:endParaRPr lang="ru-RU" b="1" dirty="0" smtClean="0"/>
          </a:p>
          <a:p>
            <a:r>
              <a:rPr lang="en-US" b="1" dirty="0" smtClean="0"/>
              <a:t>border-left-</a:t>
            </a:r>
            <a:r>
              <a:rPr lang="en-US" b="1" dirty="0" err="1" smtClean="0"/>
              <a:t>color:blue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border-right-</a:t>
            </a:r>
            <a:r>
              <a:rPr lang="en-US" b="1" dirty="0" err="1" smtClean="0"/>
              <a:t>style:solid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border-right-width:2px; </a:t>
            </a:r>
            <a:endParaRPr lang="ru-RU" b="1" dirty="0" smtClean="0"/>
          </a:p>
          <a:p>
            <a:r>
              <a:rPr lang="en-US" b="1" dirty="0" smtClean="0"/>
              <a:t>border-right-</a:t>
            </a:r>
            <a:r>
              <a:rPr lang="en-US" b="1" dirty="0" err="1" smtClean="0"/>
              <a:t>color:yellow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border-top-</a:t>
            </a:r>
            <a:r>
              <a:rPr lang="en-US" b="1" dirty="0" err="1" smtClean="0"/>
              <a:t>style:dotted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border-top-</a:t>
            </a:r>
            <a:r>
              <a:rPr lang="en-US" b="1" dirty="0" err="1" smtClean="0"/>
              <a:t>color:green</a:t>
            </a:r>
            <a:r>
              <a:rPr lang="en-US" b="1" dirty="0" smtClean="0"/>
              <a:t>; </a:t>
            </a:r>
            <a:endParaRPr lang="ru-RU" b="1" dirty="0" smtClean="0"/>
          </a:p>
          <a:p>
            <a:r>
              <a:rPr lang="en-US" b="1" dirty="0" smtClean="0"/>
              <a:t>} 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Посмотрим на результат в браузере:</a:t>
            </a:r>
            <a:endParaRPr lang="ru-RU" dirty="0"/>
          </a:p>
        </p:txBody>
      </p:sp>
      <p:pic>
        <p:nvPicPr>
          <p:cNvPr id="55298" name="Picture 2" descr="http://www.site-do.ru/images/css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5184351" cy="1428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для всех элементов нашей страницы зададим один стиль границ, чтобы было удобнее разбираться с отступами и полями далее: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92919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#first, #second, #third, #fourth{ </a:t>
            </a:r>
            <a:endParaRPr lang="ru-RU" b="1" dirty="0" smtClean="0"/>
          </a:p>
          <a:p>
            <a:r>
              <a:rPr lang="en-US" b="1" dirty="0" smtClean="0"/>
              <a:t>border: 1px solid red; </a:t>
            </a:r>
            <a:endParaRPr lang="ru-RU" b="1" dirty="0" smtClean="0"/>
          </a:p>
          <a:p>
            <a:r>
              <a:rPr lang="en-US" b="1" dirty="0" smtClean="0"/>
              <a:t>}</a:t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55300" name="Picture 4" descr="http://www.site-do.ru/images/css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500702"/>
            <a:ext cx="5542318" cy="87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Margin (</a:t>
            </a:r>
            <a:r>
              <a:rPr lang="ru-RU" sz="2000" b="1" dirty="0" smtClean="0">
                <a:solidFill>
                  <a:srgbClr val="0070C0"/>
                </a:solidFill>
              </a:rPr>
              <a:t>поля)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dirty="0" smtClean="0"/>
              <a:t>Как вы помните, поля задают свободное пространство вокруг элемента. Как и границы, поля в </a:t>
            </a:r>
            <a:r>
              <a:rPr lang="ru-RU" dirty="0" err="1" smtClean="0"/>
              <a:t>css</a:t>
            </a:r>
            <a:r>
              <a:rPr lang="ru-RU" dirty="0" smtClean="0"/>
              <a:t> можно определять отдельно для верхней, правой, нижней и левой сторон. </a:t>
            </a:r>
          </a:p>
          <a:p>
            <a:pPr indent="365125" algn="just"/>
            <a:r>
              <a:rPr lang="ru-RU" dirty="0" smtClean="0"/>
              <a:t>Для этого используются свойства: </a:t>
            </a:r>
          </a:p>
          <a:p>
            <a:pPr indent="365125" algn="just"/>
            <a:r>
              <a:rPr lang="ru-RU" dirty="0" err="1" smtClean="0">
                <a:solidFill>
                  <a:srgbClr val="0070C0"/>
                </a:solidFill>
              </a:rPr>
              <a:t>margin-top</a:t>
            </a:r>
            <a:r>
              <a:rPr lang="ru-RU" dirty="0" smtClean="0"/>
              <a:t> - ширина верхнего поля.</a:t>
            </a:r>
          </a:p>
          <a:p>
            <a:pPr indent="365125" algn="just"/>
            <a:r>
              <a:rPr lang="ru-RU" dirty="0" err="1" smtClean="0">
                <a:solidFill>
                  <a:srgbClr val="0070C0"/>
                </a:solidFill>
              </a:rPr>
              <a:t>margin-right</a:t>
            </a:r>
            <a:r>
              <a:rPr lang="ru-RU" dirty="0" smtClean="0"/>
              <a:t> - ширина правого поля. </a:t>
            </a:r>
          </a:p>
          <a:p>
            <a:pPr indent="365125" algn="just"/>
            <a:r>
              <a:rPr lang="ru-RU" dirty="0" err="1" smtClean="0">
                <a:solidFill>
                  <a:srgbClr val="0070C0"/>
                </a:solidFill>
              </a:rPr>
              <a:t>margin-bottom</a:t>
            </a:r>
            <a:r>
              <a:rPr lang="ru-RU" dirty="0" smtClean="0"/>
              <a:t> - ширина нижнего поля. </a:t>
            </a:r>
          </a:p>
          <a:p>
            <a:pPr indent="365125" algn="just"/>
            <a:r>
              <a:rPr lang="ru-RU" dirty="0" err="1" smtClean="0">
                <a:solidFill>
                  <a:srgbClr val="0070C0"/>
                </a:solidFill>
              </a:rPr>
              <a:t>margin-left</a:t>
            </a:r>
            <a:r>
              <a:rPr lang="ru-RU" dirty="0" smtClean="0"/>
              <a:t> - ширина левого поля.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14324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Чаще используется сокращенная запись </a:t>
            </a:r>
            <a:r>
              <a:rPr lang="ru-RU" dirty="0" err="1" smtClean="0">
                <a:solidFill>
                  <a:srgbClr val="0070C0"/>
                </a:solidFill>
              </a:rPr>
              <a:t>margin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ru-RU" dirty="0" smtClean="0"/>
              <a:t> где через пробел указываются ширина верхнего, правого, нижнего и левого полей. Причем, именно в таком порядке.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margin:5px 10px 15px 10px; </a:t>
            </a:r>
            <a:endParaRPr lang="ru-RU" b="1" dirty="0" smtClean="0"/>
          </a:p>
          <a:p>
            <a:r>
              <a:rPr lang="en-US" b="1" dirty="0" smtClean="0"/>
              <a:t>}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dirty="0" smtClean="0"/>
              <a:t>Если значения верхнего и нижнего полей совпадают, и значения правого и левого полей совпадают, то сокращенная запись выглядит еще короче: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p{</a:t>
            </a:r>
            <a:endParaRPr lang="ru-RU" b="1" dirty="0" smtClean="0"/>
          </a:p>
          <a:p>
            <a:r>
              <a:rPr lang="en-US" b="1" dirty="0" smtClean="0"/>
              <a:t> margin:5px 10px; </a:t>
            </a:r>
            <a:endParaRPr lang="ru-RU" b="1" dirty="0" smtClean="0"/>
          </a:p>
          <a:p>
            <a:r>
              <a:rPr lang="en-US" b="1" dirty="0" smtClean="0"/>
              <a:t>} 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dirty="0" smtClean="0"/>
              <a:t>Если же у всех полей ширина одинакова, то сокращенная запись выглядит так: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p{</a:t>
            </a:r>
            <a:endParaRPr lang="ru-RU" b="1" dirty="0" smtClean="0"/>
          </a:p>
          <a:p>
            <a:r>
              <a:rPr lang="fr-FR" b="1" dirty="0" smtClean="0"/>
              <a:t> margin:5px; </a:t>
            </a:r>
            <a:endParaRPr lang="ru-RU" b="1" dirty="0" smtClean="0"/>
          </a:p>
          <a:p>
            <a:r>
              <a:rPr lang="fr-FR" b="1" dirty="0" smtClean="0"/>
              <a:t>} </a:t>
            </a:r>
            <a:r>
              <a:rPr lang="fr-FR" dirty="0" smtClean="0"/>
              <a:t/>
            </a:r>
            <a:br>
              <a:rPr lang="fr-FR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0050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для нашего примера зададим всем элементам одинаковую ширину полей - в 10 </a:t>
            </a:r>
            <a:r>
              <a:rPr lang="ru-RU" dirty="0" err="1" smtClean="0"/>
              <a:t>пикселов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#first, #second, #third, #fourth{ border: 1px solid red; </a:t>
            </a:r>
            <a:endParaRPr lang="ru-RU" b="1" dirty="0" smtClean="0"/>
          </a:p>
          <a:p>
            <a:r>
              <a:rPr lang="en-US" b="1" dirty="0" smtClean="0"/>
              <a:t>margin:10px;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/>
          </a:p>
        </p:txBody>
      </p:sp>
      <p:pic>
        <p:nvPicPr>
          <p:cNvPr id="56322" name="Picture 2" descr="css mar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4659" y="5072074"/>
            <a:ext cx="5779341" cy="14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Padding (</a:t>
            </a:r>
            <a:r>
              <a:rPr lang="ru-RU" b="1" dirty="0" smtClean="0">
                <a:solidFill>
                  <a:srgbClr val="0070C0"/>
                </a:solidFill>
              </a:rPr>
              <a:t>отступы)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Отступы позволяют отделить содержимое блока от границы.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dirty="0" smtClean="0"/>
              <a:t>Параметры отступов в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ru-RU" dirty="0" smtClean="0"/>
              <a:t>можно задать для каждой стороны отдельно, используя следующие свойства: </a:t>
            </a:r>
          </a:p>
          <a:p>
            <a:pPr marL="268288" indent="1793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padding-top</a:t>
            </a:r>
            <a:r>
              <a:rPr lang="en-US" dirty="0" smtClean="0"/>
              <a:t> - </a:t>
            </a:r>
            <a:r>
              <a:rPr lang="ru-RU" dirty="0" smtClean="0"/>
              <a:t>ширина верхнего отступа. </a:t>
            </a:r>
          </a:p>
          <a:p>
            <a:pPr marL="268288" indent="1793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padding-right</a:t>
            </a:r>
            <a:r>
              <a:rPr lang="en-US" dirty="0" smtClean="0"/>
              <a:t> - </a:t>
            </a:r>
            <a:r>
              <a:rPr lang="ru-RU" dirty="0" smtClean="0"/>
              <a:t>ширина правого отступа. </a:t>
            </a:r>
          </a:p>
          <a:p>
            <a:pPr marL="268288" indent="1793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padding-bottom</a:t>
            </a:r>
            <a:r>
              <a:rPr lang="en-US" dirty="0" smtClean="0"/>
              <a:t> - </a:t>
            </a:r>
            <a:r>
              <a:rPr lang="ru-RU" dirty="0" smtClean="0"/>
              <a:t>ширина нижнего отступа. </a:t>
            </a:r>
          </a:p>
          <a:p>
            <a:pPr marL="268288" indent="1793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padding-left</a:t>
            </a:r>
            <a:r>
              <a:rPr lang="en-US" dirty="0" smtClean="0"/>
              <a:t> - </a:t>
            </a:r>
            <a:r>
              <a:rPr lang="ru-RU" dirty="0" smtClean="0"/>
              <a:t>ширина левого отступа.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8605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Значения свойств могут задаваться в различных единицах длины или в процентах. Проценты вычисляются относительно ширины блока. В качестве значения может выступать только положительная величина.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1475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Давайте зададим для элементов нашей страницы отступы: сверху и снизу - по 10 </a:t>
            </a:r>
            <a:r>
              <a:rPr lang="ru-RU" dirty="0" err="1" smtClean="0"/>
              <a:t>пикселов</a:t>
            </a:r>
            <a:r>
              <a:rPr lang="ru-RU" dirty="0" smtClean="0"/>
              <a:t>, а справа и слева - по 5 </a:t>
            </a:r>
            <a:r>
              <a:rPr lang="ru-RU" dirty="0" err="1" smtClean="0"/>
              <a:t>пикселов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#first, #second, #third, #fourth{ border: 1px solid red; margin:10px; padding:10px 5px;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ru-RU" dirty="0"/>
          </a:p>
        </p:txBody>
      </p:sp>
      <p:pic>
        <p:nvPicPr>
          <p:cNvPr id="1028" name="Picture 4" descr="css pa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429132"/>
            <a:ext cx="455295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</a:rPr>
              <a:t>Позиционирование блоков</a:t>
            </a:r>
            <a:endParaRPr lang="ru-RU" b="1" cap="all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40" y="57148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Предположим, у нас есть вот такая стандартная html-страница:</a:t>
            </a:r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40234" t="31945" r="22656" b="22222"/>
          <a:stretch>
            <a:fillRect/>
          </a:stretch>
        </p:blipFill>
        <p:spPr bwMode="auto">
          <a:xfrm>
            <a:off x="357157" y="1357298"/>
            <a:ext cx="56555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15074" y="1643050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Если визуально разделить нашу страницу на прямоугольные блоки, то мы получим четыре блока: шапка сайта, меню, </a:t>
            </a:r>
            <a:r>
              <a:rPr lang="ru-RU" dirty="0" err="1" smtClean="0"/>
              <a:t>контент</a:t>
            </a:r>
            <a:r>
              <a:rPr lang="ru-RU" dirty="0" smtClean="0"/>
              <a:t> и низ сайта. Таким образом, мы имеем четыре div-а. 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40235" t="13194" r="36718" b="61806"/>
          <a:stretch>
            <a:fillRect/>
          </a:stretch>
        </p:blipFill>
        <p:spPr bwMode="auto">
          <a:xfrm>
            <a:off x="214282" y="285728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9124" y="14285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Теперь, на странице </a:t>
            </a:r>
            <a:r>
              <a:rPr lang="ru-RU" sz="1400" dirty="0" err="1" smtClean="0"/>
              <a:t>style.css</a:t>
            </a:r>
            <a:r>
              <a:rPr lang="ru-RU" sz="1400" dirty="0" smtClean="0"/>
              <a:t> зададим те свойства, которые уже знаем, а именно ширину, высоту и фон каждого блока: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92867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#header{ </a:t>
            </a:r>
          </a:p>
          <a:p>
            <a:r>
              <a:rPr lang="en-US" b="1" dirty="0" err="1" smtClean="0"/>
              <a:t>background:darkred</a:t>
            </a:r>
            <a:r>
              <a:rPr lang="en-US" b="1" dirty="0" smtClean="0"/>
              <a:t>; width:715px; height:100px;</a:t>
            </a:r>
          </a:p>
          <a:p>
            <a:r>
              <a:rPr lang="en-US" b="1" dirty="0" smtClean="0"/>
              <a:t> }</a:t>
            </a:r>
          </a:p>
          <a:p>
            <a:r>
              <a:rPr lang="en-US" b="1" dirty="0" smtClean="0"/>
              <a:t> #menu{ </a:t>
            </a:r>
          </a:p>
          <a:p>
            <a:r>
              <a:rPr lang="en-US" b="1" dirty="0" err="1" smtClean="0"/>
              <a:t>background:oldlace</a:t>
            </a:r>
            <a:r>
              <a:rPr lang="en-US" b="1" dirty="0" smtClean="0"/>
              <a:t>; width:190px; height:300px;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/>
              <a:t>#content{ </a:t>
            </a:r>
          </a:p>
          <a:p>
            <a:r>
              <a:rPr lang="en-US" b="1" dirty="0" err="1" smtClean="0"/>
              <a:t>background:oldlace</a:t>
            </a:r>
            <a:r>
              <a:rPr lang="en-US" b="1" dirty="0" smtClean="0"/>
              <a:t>; width:525px; height:300px;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/>
              <a:t>#footer{ </a:t>
            </a:r>
          </a:p>
          <a:p>
            <a:r>
              <a:rPr lang="en-US" b="1" dirty="0" err="1" smtClean="0"/>
              <a:t>background:darkred</a:t>
            </a:r>
            <a:r>
              <a:rPr lang="en-US" b="1" dirty="0" smtClean="0"/>
              <a:t>; width:715px; height:30px; </a:t>
            </a:r>
          </a:p>
          <a:p>
            <a:r>
              <a:rPr lang="en-US" b="1" dirty="0" smtClean="0"/>
              <a:t>}</a:t>
            </a:r>
            <a:endParaRPr lang="ru-RU" b="1" dirty="0"/>
          </a:p>
        </p:txBody>
      </p:sp>
      <p:pic>
        <p:nvPicPr>
          <p:cNvPr id="60420" name="Picture 4" descr="CSS позиционирование"/>
          <p:cNvPicPr>
            <a:picLocks noChangeAspect="1" noChangeArrowheads="1"/>
          </p:cNvPicPr>
          <p:nvPr/>
        </p:nvPicPr>
        <p:blipFill>
          <a:blip r:embed="rId3"/>
          <a:srcRect r="58620"/>
          <a:stretch>
            <a:fillRect/>
          </a:stretch>
        </p:blipFill>
        <p:spPr bwMode="auto">
          <a:xfrm>
            <a:off x="214282" y="3000372"/>
            <a:ext cx="2286016" cy="3743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5500702"/>
            <a:ext cx="61436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1400" dirty="0" smtClean="0"/>
              <a:t>Такое позиционирование элементов называется </a:t>
            </a:r>
            <a:r>
              <a:rPr lang="ru-RU" sz="1400" b="1" dirty="0" smtClean="0">
                <a:solidFill>
                  <a:srgbClr val="0070C0"/>
                </a:solidFill>
              </a:rPr>
              <a:t>позиционированием в нормальном потоке.</a:t>
            </a:r>
            <a:r>
              <a:rPr lang="ru-RU" sz="1400" dirty="0" smtClean="0"/>
              <a:t> Это значит, что все элементы отображаются в окне браузера сверху вниз, по вертикали, в том порядке, в каком они следуют друг за другом в html-коде. </a:t>
            </a:r>
            <a:endParaRPr lang="ru-RU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Схемы позиционирования в</a:t>
            </a:r>
            <a:r>
              <a:rPr lang="en-US" b="1" dirty="0" smtClean="0">
                <a:solidFill>
                  <a:srgbClr val="0070C0"/>
                </a:solidFill>
              </a:rPr>
              <a:t> CSS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абсолютное позиционирование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относительное позиционирование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плавающая блоковая модель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86439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Для определения схемы позиционирования используется свойство </a:t>
            </a:r>
            <a:r>
              <a:rPr lang="ru-RU" sz="2000" b="1" dirty="0" err="1" smtClean="0"/>
              <a:t>position</a:t>
            </a:r>
            <a:r>
              <a:rPr lang="ru-RU" dirty="0" smtClean="0"/>
              <a:t>, оно может принимать четыре значения, соответствующие выбранной схеме позиционирования: </a:t>
            </a:r>
          </a:p>
          <a:p>
            <a:r>
              <a:rPr lang="ru-RU" b="1" dirty="0" err="1" smtClean="0"/>
              <a:t>static</a:t>
            </a:r>
            <a:r>
              <a:rPr lang="ru-RU" dirty="0" smtClean="0"/>
              <a:t> - блок позиционируется в нормальном потоке. Это значение по умолчанию. </a:t>
            </a:r>
          </a:p>
          <a:p>
            <a:r>
              <a:rPr lang="ru-RU" b="1" dirty="0" err="1" smtClean="0"/>
              <a:t>relative</a:t>
            </a:r>
            <a:r>
              <a:rPr lang="ru-RU" b="1" dirty="0" smtClean="0"/>
              <a:t> </a:t>
            </a:r>
            <a:r>
              <a:rPr lang="ru-RU" dirty="0" smtClean="0"/>
              <a:t>- относительное позиционирование (относительно нормального потока). </a:t>
            </a:r>
          </a:p>
          <a:p>
            <a:r>
              <a:rPr lang="ru-RU" b="1" dirty="0" err="1" smtClean="0"/>
              <a:t>absolute</a:t>
            </a:r>
            <a:r>
              <a:rPr lang="ru-RU" dirty="0" smtClean="0"/>
              <a:t> - абсолютное позиционирование </a:t>
            </a:r>
          </a:p>
          <a:p>
            <a:r>
              <a:rPr lang="ru-RU" b="1" dirty="0" err="1" smtClean="0"/>
              <a:t>fixed</a:t>
            </a:r>
            <a:r>
              <a:rPr lang="ru-RU" dirty="0" smtClean="0"/>
              <a:t> - фиксированное позиционирование (фиксируется относительно области просмотра). 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Абсолютное позиционирование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При этой схеме позиционирования расположение блока на странице </a:t>
            </a:r>
            <a:r>
              <a:rPr lang="ru-RU" b="1" dirty="0" smtClean="0"/>
              <a:t>не зависит от того, в каком месте html-кода расположен этот блок. </a:t>
            </a:r>
            <a:r>
              <a:rPr lang="ru-RU" dirty="0" smtClean="0"/>
              <a:t>Расположение каждого блока задается указанием, в каком месте экрана отобразить данный блок.</a:t>
            </a:r>
          </a:p>
          <a:p>
            <a:pPr indent="358775"/>
            <a:r>
              <a:rPr lang="ru-RU" dirty="0" smtClean="0"/>
              <a:t>Для этого существуют четыре свойства: </a:t>
            </a:r>
          </a:p>
          <a:p>
            <a:pPr indent="358775"/>
            <a:r>
              <a:rPr lang="ru-RU" dirty="0" err="1" smtClean="0">
                <a:solidFill>
                  <a:srgbClr val="0070C0"/>
                </a:solidFill>
              </a:rPr>
              <a:t>left</a:t>
            </a:r>
            <a:r>
              <a:rPr lang="ru-RU" dirty="0" smtClean="0"/>
              <a:t> - указывает на сколько надо сместить блок относительно левого края окна. </a:t>
            </a:r>
          </a:p>
          <a:p>
            <a:pPr indent="358775"/>
            <a:r>
              <a:rPr lang="ru-RU" dirty="0" err="1" smtClean="0">
                <a:solidFill>
                  <a:srgbClr val="0070C0"/>
                </a:solidFill>
              </a:rPr>
              <a:t>right</a:t>
            </a:r>
            <a:r>
              <a:rPr lang="ru-RU" dirty="0" smtClean="0"/>
              <a:t> - указывает на сколько надо сместить блок относительно правого края окна. </a:t>
            </a:r>
          </a:p>
          <a:p>
            <a:pPr indent="358775"/>
            <a:r>
              <a:rPr lang="ru-RU" dirty="0" err="1" smtClean="0">
                <a:solidFill>
                  <a:srgbClr val="0070C0"/>
                </a:solidFill>
              </a:rPr>
              <a:t>top</a:t>
            </a:r>
            <a:r>
              <a:rPr lang="ru-RU" dirty="0" smtClean="0"/>
              <a:t> - указывает на сколько надо сместить блок относительно верхнего края окна. </a:t>
            </a:r>
          </a:p>
          <a:p>
            <a:pPr indent="358775"/>
            <a:r>
              <a:rPr lang="ru-RU" dirty="0" err="1" smtClean="0">
                <a:solidFill>
                  <a:srgbClr val="0070C0"/>
                </a:solidFill>
              </a:rPr>
              <a:t>bottom</a:t>
            </a:r>
            <a:r>
              <a:rPr lang="ru-RU" dirty="0" smtClean="0"/>
              <a:t> - указывает на сколько надо сместить блок относительно нижнего края окна.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Селекторы CSS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857232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1) Обычные селекторы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Давайте попробуем на практике. Откройте html-страницу и </a:t>
            </a:r>
            <a:r>
              <a:rPr lang="ru-RU" dirty="0" smtClean="0"/>
              <a:t>css-страницу. </a:t>
            </a:r>
            <a:r>
              <a:rPr lang="ru-RU" dirty="0"/>
              <a:t>Давайте зададим нашей странице </a:t>
            </a:r>
            <a:r>
              <a:rPr lang="ru-RU" dirty="0" err="1"/>
              <a:t>голубой</a:t>
            </a:r>
            <a:r>
              <a:rPr lang="ru-RU" dirty="0"/>
              <a:t> фон. Как вы помните, за это отвечает </a:t>
            </a:r>
            <a:r>
              <a:rPr lang="ru-RU" dirty="0" smtClean="0"/>
              <a:t>тег </a:t>
            </a:r>
            <a:r>
              <a:rPr lang="en-US" dirty="0" smtClean="0"/>
              <a:t>&lt;body&gt;</a:t>
            </a:r>
            <a:r>
              <a:rPr lang="ru-RU" dirty="0" smtClean="0"/>
              <a:t> </a:t>
            </a:r>
            <a:r>
              <a:rPr lang="ru-RU" dirty="0"/>
              <a:t>, значит идем на страницу </a:t>
            </a:r>
            <a:r>
              <a:rPr lang="ru-RU" dirty="0" err="1"/>
              <a:t>style.css</a:t>
            </a:r>
            <a:r>
              <a:rPr lang="ru-RU" dirty="0"/>
              <a:t> и пишем следующий код: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body{ </a:t>
            </a:r>
            <a:endParaRPr lang="en-US" b="1" dirty="0" smtClean="0"/>
          </a:p>
          <a:p>
            <a:r>
              <a:rPr lang="en-US" b="1" dirty="0" smtClean="0"/>
              <a:t>background</a:t>
            </a:r>
            <a:r>
              <a:rPr lang="en-US" b="1" dirty="0"/>
              <a:t>: blue; </a:t>
            </a:r>
            <a:endParaRPr lang="en-US" b="1" dirty="0" smtClean="0"/>
          </a:p>
          <a:p>
            <a:r>
              <a:rPr lang="en-US" b="1" dirty="0" smtClean="0"/>
              <a:t>}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8612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Откройте вашу html-страницу в браузере и убедитесь, что ее фон стал синим. Теперь, давайте сделаем текст на странице белым цветом: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body{ </a:t>
            </a:r>
            <a:endParaRPr lang="en-US" b="1" dirty="0" smtClean="0"/>
          </a:p>
          <a:p>
            <a:r>
              <a:rPr lang="en-US" b="1" dirty="0" smtClean="0"/>
              <a:t>background</a:t>
            </a:r>
            <a:r>
              <a:rPr lang="en-US" b="1" dirty="0"/>
              <a:t>: blue</a:t>
            </a:r>
            <a:r>
              <a:rPr lang="en-US" b="1" dirty="0" smtClean="0"/>
              <a:t>;</a:t>
            </a:r>
          </a:p>
          <a:p>
            <a:r>
              <a:rPr lang="es-ES" b="1" dirty="0"/>
              <a:t>color: white;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n-US" b="1" dirty="0" smtClean="0"/>
              <a:t>}</a:t>
            </a:r>
            <a:endParaRPr lang="ru-RU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ru-RU" dirty="0" smtClean="0"/>
              <a:t>Наши блоки </a:t>
            </a:r>
            <a:r>
              <a:rPr lang="ru-RU" dirty="0" err="1" smtClean="0"/>
              <a:t>header</a:t>
            </a:r>
            <a:r>
              <a:rPr lang="ru-RU" dirty="0" smtClean="0"/>
              <a:t>, </a:t>
            </a:r>
            <a:r>
              <a:rPr lang="ru-RU" dirty="0" err="1" smtClean="0"/>
              <a:t>menu</a:t>
            </a:r>
            <a:r>
              <a:rPr lang="ru-RU" dirty="0" smtClean="0"/>
              <a:t> и </a:t>
            </a:r>
            <a:r>
              <a:rPr lang="ru-RU" dirty="0" err="1" smtClean="0"/>
              <a:t>footer</a:t>
            </a:r>
            <a:r>
              <a:rPr lang="ru-RU" dirty="0" smtClean="0"/>
              <a:t> позиционируются в нормальном потоке, поэтому свойство </a:t>
            </a:r>
            <a:r>
              <a:rPr lang="ru-RU" dirty="0" err="1" smtClean="0"/>
              <a:t>position</a:t>
            </a:r>
            <a:r>
              <a:rPr lang="ru-RU" dirty="0" smtClean="0"/>
              <a:t> для них задавать не надо. А вот блок </a:t>
            </a:r>
            <a:r>
              <a:rPr lang="ru-RU" dirty="0" err="1" smtClean="0"/>
              <a:t>content</a:t>
            </a:r>
            <a:r>
              <a:rPr lang="ru-RU" dirty="0" smtClean="0"/>
              <a:t> нужно расположить в другом месте, поэтому для него мы укажем свойство </a:t>
            </a:r>
            <a:r>
              <a:rPr lang="ru-RU" dirty="0" err="1" smtClean="0"/>
              <a:t>position:absolute</a:t>
            </a:r>
            <a:r>
              <a:rPr lang="ru-RU" dirty="0" smtClean="0"/>
              <a:t> и зададим смещение: от левого края окна на ширину блока </a:t>
            </a:r>
            <a:r>
              <a:rPr lang="ru-RU" dirty="0" err="1" smtClean="0"/>
              <a:t>menu</a:t>
            </a:r>
            <a:r>
              <a:rPr lang="ru-RU" dirty="0" smtClean="0"/>
              <a:t>, т.е. на 190 </a:t>
            </a:r>
            <a:r>
              <a:rPr lang="ru-RU" dirty="0" err="1" smtClean="0"/>
              <a:t>пикселов</a:t>
            </a:r>
            <a:r>
              <a:rPr lang="ru-RU" dirty="0" smtClean="0"/>
              <a:t>, а от верхнего края окна на высоту блока </a:t>
            </a:r>
            <a:r>
              <a:rPr lang="ru-RU" dirty="0" err="1" smtClean="0"/>
              <a:t>header</a:t>
            </a:r>
            <a:r>
              <a:rPr lang="ru-RU" dirty="0" smtClean="0"/>
              <a:t>, т.е. на 100 </a:t>
            </a:r>
            <a:r>
              <a:rPr lang="ru-RU" dirty="0" err="1" smtClean="0"/>
              <a:t>пикселов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002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#header{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background:darkred</a:t>
            </a:r>
            <a:r>
              <a:rPr lang="en-US" dirty="0" smtClean="0"/>
              <a:t>; width:715px; height:100px;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 #menu{ </a:t>
            </a:r>
            <a:endParaRPr lang="ru-RU" dirty="0" smtClean="0"/>
          </a:p>
          <a:p>
            <a:r>
              <a:rPr lang="en-US" dirty="0" err="1" smtClean="0"/>
              <a:t>background:oldlace</a:t>
            </a:r>
            <a:r>
              <a:rPr lang="en-US" dirty="0" smtClean="0"/>
              <a:t>; width:190px; height:300px;</a:t>
            </a:r>
            <a:endParaRPr lang="ru-RU" dirty="0" smtClean="0"/>
          </a:p>
          <a:p>
            <a:r>
              <a:rPr lang="en-US" dirty="0" smtClean="0"/>
              <a:t> }</a:t>
            </a:r>
            <a:endParaRPr lang="ru-RU" dirty="0" smtClean="0"/>
          </a:p>
          <a:p>
            <a:r>
              <a:rPr lang="en-US" dirty="0" smtClean="0"/>
              <a:t> #content{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background:oldlace</a:t>
            </a:r>
            <a:r>
              <a:rPr lang="en-US" dirty="0" smtClean="0"/>
              <a:t>; width:525px; height:300px; </a:t>
            </a:r>
            <a:r>
              <a:rPr lang="en-US" dirty="0" err="1" smtClean="0"/>
              <a:t>position:absolute</a:t>
            </a:r>
            <a:r>
              <a:rPr lang="en-US" dirty="0" smtClean="0"/>
              <a:t>; left:190px; top:100px;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 #footer{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background:darkred</a:t>
            </a:r>
            <a:r>
              <a:rPr lang="en-US" dirty="0" smtClean="0"/>
              <a:t>; width:715px; height:30px;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  <p:pic>
        <p:nvPicPr>
          <p:cNvPr id="61442" name="Picture 2" descr="css pot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464347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Наш блок расположился не совсем так, как ожидалось.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907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ru-RU" dirty="0" smtClean="0"/>
              <a:t>Это происходит потому, что у браузеров есть свои, встроенные таблицы стилей.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Так, по умолчанию для элемента </a:t>
            </a:r>
            <a:r>
              <a:rPr lang="ru-RU" dirty="0" err="1" smtClean="0"/>
              <a:t>body</a:t>
            </a:r>
            <a:r>
              <a:rPr lang="ru-RU" dirty="0" smtClean="0"/>
              <a:t> определены поля, а мы их не учитывали при задании свойств смещения. Чтобы решить эту проблему, достаточно задать для </a:t>
            </a:r>
            <a:r>
              <a:rPr lang="ru-RU" b="1" dirty="0" err="1" smtClean="0"/>
              <a:t>body</a:t>
            </a:r>
            <a:r>
              <a:rPr lang="ru-RU" b="1" dirty="0" smtClean="0"/>
              <a:t> с</a:t>
            </a:r>
            <a:r>
              <a:rPr lang="ru-RU" dirty="0" smtClean="0"/>
              <a:t>войство </a:t>
            </a:r>
            <a:r>
              <a:rPr lang="ru-RU" b="1" dirty="0" smtClean="0"/>
              <a:t>margin:0px</a:t>
            </a:r>
            <a:r>
              <a:rPr lang="ru-RU" dirty="0" smtClean="0"/>
              <a:t>, т.е. явно указать размер полей (в нашем примере - их отсутствие).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2000240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body{ </a:t>
            </a:r>
            <a:endParaRPr lang="ru-RU" b="1" dirty="0" smtClean="0"/>
          </a:p>
          <a:p>
            <a:r>
              <a:rPr lang="en-US" b="1" dirty="0" smtClean="0"/>
              <a:t>margin:0px; 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/>
          </a:p>
        </p:txBody>
      </p:sp>
      <p:pic>
        <p:nvPicPr>
          <p:cNvPr id="64514" name="Picture 2" descr="http://www.site-do.ru/images/css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859" y="3071810"/>
            <a:ext cx="5494141" cy="33781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000372"/>
            <a:ext cx="3428992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Главное, что необходимо запомнить: </a:t>
            </a:r>
            <a:r>
              <a:rPr lang="ru-RU" b="1" dirty="0" smtClean="0"/>
              <a:t>при абсолютном позиционировании следует задать для блока свойство </a:t>
            </a:r>
            <a:r>
              <a:rPr lang="ru-RU" b="1" dirty="0" err="1" smtClean="0">
                <a:solidFill>
                  <a:srgbClr val="0070C0"/>
                </a:solidFill>
              </a:rPr>
              <a:t>position:absolute</a:t>
            </a:r>
            <a:r>
              <a:rPr lang="ru-RU" b="1" dirty="0" smtClean="0"/>
              <a:t> и свойства смещения относительно "родительского" элемента</a:t>
            </a:r>
            <a:r>
              <a:rPr lang="ru-RU" dirty="0" smtClean="0"/>
              <a:t>. В нашем примере родительским элементом для </a:t>
            </a:r>
            <a:r>
              <a:rPr lang="ru-RU" dirty="0" err="1" smtClean="0"/>
              <a:t>div-ов</a:t>
            </a:r>
            <a:r>
              <a:rPr lang="ru-RU" dirty="0" smtClean="0"/>
              <a:t> было окно браузера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4666" y="1214422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Добавим это </a:t>
            </a:r>
          </a:p>
          <a:p>
            <a:r>
              <a:rPr lang="ru-RU" dirty="0" smtClean="0"/>
              <a:t>в таблицу стилей: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dirty="0" smtClean="0"/>
              <a:t>Предположим, мы решили добавить блок новостей на нашу страницу и разместить его в блоке </a:t>
            </a:r>
            <a:r>
              <a:rPr lang="ru-RU" dirty="0" err="1" smtClean="0"/>
              <a:t>контента</a:t>
            </a:r>
            <a:r>
              <a:rPr lang="ru-RU" dirty="0" smtClean="0"/>
              <a:t>, например, вот так:</a:t>
            </a:r>
            <a:endParaRPr lang="ru-RU" dirty="0"/>
          </a:p>
        </p:txBody>
      </p:sp>
      <p:pic>
        <p:nvPicPr>
          <p:cNvPr id="65538" name="Picture 2" descr="http://www.site-do.ru/images/css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0485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900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Тогда в нашу html-страницу, в </a:t>
            </a:r>
            <a:r>
              <a:rPr lang="ru-RU" b="1" dirty="0" err="1" smtClean="0"/>
              <a:t>div</a:t>
            </a:r>
            <a:r>
              <a:rPr lang="ru-RU" b="1" dirty="0" smtClean="0"/>
              <a:t> </a:t>
            </a:r>
            <a:r>
              <a:rPr lang="ru-RU" b="1" dirty="0" err="1" smtClean="0"/>
              <a:t>id=</a:t>
            </a:r>
            <a:r>
              <a:rPr lang="ru-RU" b="1" dirty="0" smtClean="0"/>
              <a:t>"</a:t>
            </a:r>
            <a:r>
              <a:rPr lang="ru-RU" b="1" dirty="0" err="1" smtClean="0"/>
              <a:t>content</a:t>
            </a:r>
            <a:r>
              <a:rPr lang="ru-RU" b="1" dirty="0" smtClean="0"/>
              <a:t>" </a:t>
            </a:r>
            <a:r>
              <a:rPr lang="ru-RU" dirty="0" smtClean="0"/>
              <a:t>мы добавим </a:t>
            </a:r>
            <a:r>
              <a:rPr lang="ru-RU" b="1" dirty="0" err="1" smtClean="0"/>
              <a:t>div</a:t>
            </a:r>
            <a:r>
              <a:rPr lang="ru-RU" b="1" dirty="0" smtClean="0"/>
              <a:t> </a:t>
            </a:r>
            <a:r>
              <a:rPr lang="ru-RU" b="1" dirty="0" err="1" smtClean="0"/>
              <a:t>id=</a:t>
            </a:r>
            <a:r>
              <a:rPr lang="ru-RU" b="1" dirty="0" smtClean="0"/>
              <a:t>"</a:t>
            </a:r>
            <a:r>
              <a:rPr lang="ru-RU" b="1" dirty="0" err="1" smtClean="0"/>
              <a:t>news</a:t>
            </a:r>
            <a:r>
              <a:rPr lang="ru-RU" b="1" dirty="0" smtClean="0"/>
              <a:t>":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40626" t="31250" r="36718" b="41666"/>
          <a:stretch>
            <a:fillRect/>
          </a:stretch>
        </p:blipFill>
        <p:spPr bwMode="auto">
          <a:xfrm>
            <a:off x="285720" y="714356"/>
            <a:ext cx="4429156" cy="29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/>
              <a:t>Тогда в таблице стилей смещение мы будем указывать относительно блока </a:t>
            </a:r>
            <a:r>
              <a:rPr lang="ru-RU" sz="1600" b="1" dirty="0" err="1" smtClean="0"/>
              <a:t>content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#news{ </a:t>
            </a:r>
            <a:endParaRPr lang="ru-RU" dirty="0" smtClean="0"/>
          </a:p>
          <a:p>
            <a:r>
              <a:rPr lang="en-US" dirty="0" err="1" smtClean="0"/>
              <a:t>background:yellow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width:150px; </a:t>
            </a:r>
            <a:endParaRPr lang="ru-RU" dirty="0" smtClean="0"/>
          </a:p>
          <a:p>
            <a:r>
              <a:rPr lang="en-US" dirty="0" smtClean="0"/>
              <a:t>height:280px;</a:t>
            </a:r>
            <a:endParaRPr lang="ru-RU" dirty="0" smtClean="0"/>
          </a:p>
          <a:p>
            <a:r>
              <a:rPr lang="en-US" dirty="0" err="1" smtClean="0"/>
              <a:t>position:absolute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left:365px; </a:t>
            </a:r>
            <a:endParaRPr lang="ru-RU" dirty="0" smtClean="0"/>
          </a:p>
          <a:p>
            <a:r>
              <a:rPr lang="en-US" dirty="0" smtClean="0"/>
              <a:t>top:10px;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871543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Ширина блока </a:t>
            </a:r>
            <a:r>
              <a:rPr lang="ru-RU" b="1" dirty="0" err="1" smtClean="0"/>
              <a:t>content</a:t>
            </a:r>
            <a:r>
              <a:rPr lang="ru-RU" dirty="0" smtClean="0"/>
              <a:t> равна 525 </a:t>
            </a:r>
            <a:r>
              <a:rPr lang="ru-RU" dirty="0" err="1" smtClean="0"/>
              <a:t>пикселов</a:t>
            </a:r>
            <a:r>
              <a:rPr lang="ru-RU" dirty="0" smtClean="0"/>
              <a:t>, а ширина блока </a:t>
            </a:r>
            <a:r>
              <a:rPr lang="ru-RU" dirty="0" err="1" smtClean="0"/>
              <a:t>news</a:t>
            </a:r>
            <a:r>
              <a:rPr lang="ru-RU" dirty="0" smtClean="0"/>
              <a:t> - 150 </a:t>
            </a:r>
            <a:r>
              <a:rPr lang="ru-RU" dirty="0" err="1" smtClean="0"/>
              <a:t>пикселов</a:t>
            </a:r>
            <a:r>
              <a:rPr lang="ru-RU" dirty="0" smtClean="0"/>
              <a:t>. Значит, смещение от левого края равно (525-150) 375 </a:t>
            </a:r>
            <a:r>
              <a:rPr lang="ru-RU" dirty="0" err="1" smtClean="0"/>
              <a:t>пикселов</a:t>
            </a:r>
            <a:r>
              <a:rPr lang="ru-RU" dirty="0" smtClean="0"/>
              <a:t>, но, чтобы блок не прилипал к правому краю, мы уменьшили смещение до 365 </a:t>
            </a:r>
            <a:r>
              <a:rPr lang="ru-RU" dirty="0" err="1" smtClean="0"/>
              <a:t>пикселов</a:t>
            </a:r>
            <a:r>
              <a:rPr lang="ru-RU" dirty="0" smtClean="0"/>
              <a:t>.</a:t>
            </a:r>
          </a:p>
          <a:p>
            <a:pPr indent="358775"/>
            <a:r>
              <a:rPr lang="ru-RU" dirty="0" smtClean="0"/>
              <a:t> Аналогично рассчитываем смещение от верхнего края: высота блока </a:t>
            </a:r>
            <a:r>
              <a:rPr lang="ru-RU" b="1" dirty="0" err="1" smtClean="0"/>
              <a:t>content</a:t>
            </a:r>
            <a:r>
              <a:rPr lang="ru-RU" dirty="0" smtClean="0"/>
              <a:t> равна 300 </a:t>
            </a:r>
            <a:r>
              <a:rPr lang="ru-RU" dirty="0" err="1" smtClean="0"/>
              <a:t>пикселов</a:t>
            </a:r>
            <a:r>
              <a:rPr lang="ru-RU" dirty="0" smtClean="0"/>
              <a:t>, а высота блока </a:t>
            </a:r>
            <a:r>
              <a:rPr lang="ru-RU" b="1" dirty="0" err="1" smtClean="0"/>
              <a:t>news</a:t>
            </a:r>
            <a:r>
              <a:rPr lang="ru-RU" b="1" dirty="0" smtClean="0"/>
              <a:t> </a:t>
            </a:r>
            <a:r>
              <a:rPr lang="ru-RU" dirty="0" smtClean="0"/>
              <a:t>- 280 </a:t>
            </a:r>
            <a:r>
              <a:rPr lang="ru-RU" dirty="0" err="1" smtClean="0"/>
              <a:t>пикселов</a:t>
            </a:r>
            <a:r>
              <a:rPr lang="ru-RU" dirty="0" smtClean="0"/>
              <a:t>. Значит смещение от верхнего края может быть не более (300-280) 20 </a:t>
            </a:r>
            <a:r>
              <a:rPr lang="ru-RU" dirty="0" err="1" smtClean="0"/>
              <a:t>пикселов</a:t>
            </a:r>
            <a:r>
              <a:rPr lang="ru-RU" dirty="0" smtClean="0"/>
              <a:t>, мы сделали 10. 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Относительное позиционирование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/>
              <a:t>При относительном позиционировании блока надо задать свойство </a:t>
            </a:r>
            <a:r>
              <a:rPr lang="ru-RU" b="1" dirty="0" err="1" smtClean="0">
                <a:solidFill>
                  <a:srgbClr val="0070C0"/>
                </a:solidFill>
              </a:rPr>
              <a:t>position:relative</a:t>
            </a:r>
            <a:r>
              <a:rPr lang="ru-RU" dirty="0" smtClean="0"/>
              <a:t> и свойства смещения. Смещение в этом случае будет происходить не относительно "родительского" элемента (как при абсолютном позиционировании), а относительно самого блока в нормальном потоке.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40234" t="45139" r="37109" b="34027"/>
          <a:stretch>
            <a:fillRect/>
          </a:stretch>
        </p:blipFill>
        <p:spPr bwMode="auto">
          <a:xfrm>
            <a:off x="285720" y="2214554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2145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Давайте зададим в таблице стилей размеры и границы этих блоков:</a:t>
            </a:r>
            <a:endParaRPr lang="ru-RU" sz="1400" dirty="0"/>
          </a:p>
        </p:txBody>
      </p:sp>
      <p:pic>
        <p:nvPicPr>
          <p:cNvPr id="67588" name="Picture 4" descr="http://www.site-do.ru/images/css4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1676400" cy="1704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42913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Теперь давайте изменим положение второго блока, для этого добавим в страницу стилей правило: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857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#blok1, #blok2, #blok3 {</a:t>
            </a:r>
            <a:endParaRPr lang="ru-RU" dirty="0" smtClean="0"/>
          </a:p>
          <a:p>
            <a:r>
              <a:rPr lang="en-US" dirty="0" smtClean="0"/>
              <a:t>border:1px solid red; width:150px; height:50px;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#blok2{ </a:t>
            </a:r>
            <a:r>
              <a:rPr lang="en-US" dirty="0" err="1" smtClean="0"/>
              <a:t>position:relative</a:t>
            </a:r>
            <a:r>
              <a:rPr lang="en-US" dirty="0" smtClean="0"/>
              <a:t>; left:50px; top:25px; </a:t>
            </a:r>
            <a:endParaRPr lang="ru-RU" dirty="0" smtClean="0"/>
          </a:p>
          <a:p>
            <a:r>
              <a:rPr lang="en-US" dirty="0" smtClean="0"/>
              <a:t>}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7590" name="Picture 6" descr="http://www.site-do.ru/images/css4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43446"/>
            <a:ext cx="212407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Плавающие блоки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dirty="0" smtClean="0"/>
              <a:t>Плавающие блоки определяются свойством </a:t>
            </a:r>
            <a:r>
              <a:rPr lang="ru-RU" dirty="0" err="1" smtClean="0">
                <a:solidFill>
                  <a:srgbClr val="0070C0"/>
                </a:solidFill>
              </a:rPr>
              <a:t>float</a:t>
            </a:r>
            <a:r>
              <a:rPr lang="ru-RU" dirty="0" smtClean="0"/>
              <a:t>, который определяет будет ли блок плавающим и в какую сторону он будет перемещаться. Возможны три варианта: </a:t>
            </a:r>
          </a:p>
          <a:p>
            <a:pPr indent="268288" algn="just"/>
            <a:r>
              <a:rPr lang="ru-RU" dirty="0" err="1" smtClean="0">
                <a:solidFill>
                  <a:srgbClr val="0070C0"/>
                </a:solidFill>
              </a:rPr>
              <a:t>left</a:t>
            </a:r>
            <a:r>
              <a:rPr lang="ru-RU" dirty="0" smtClean="0"/>
              <a:t> - блок прижимается к левому краю, остальные элементы обтекают его с правой стороны. </a:t>
            </a:r>
          </a:p>
          <a:p>
            <a:pPr indent="268288" algn="just"/>
            <a:r>
              <a:rPr lang="ru-RU" dirty="0" err="1" smtClean="0">
                <a:solidFill>
                  <a:srgbClr val="0070C0"/>
                </a:solidFill>
              </a:rPr>
              <a:t>right</a:t>
            </a:r>
            <a:r>
              <a:rPr lang="ru-RU" dirty="0" smtClean="0"/>
              <a:t> - блок прижимается к правому краю, остальные элементы обтекают его с левой стороны. </a:t>
            </a:r>
          </a:p>
          <a:p>
            <a:pPr indent="268288" algn="just"/>
            <a:r>
              <a:rPr lang="ru-RU" dirty="0" err="1" smtClean="0">
                <a:solidFill>
                  <a:srgbClr val="0070C0"/>
                </a:solidFill>
              </a:rPr>
              <a:t>none</a:t>
            </a:r>
            <a:r>
              <a:rPr lang="ru-RU" dirty="0" smtClean="0"/>
              <a:t> - блок не перемещается и позиционируется согласно свойству </a:t>
            </a:r>
            <a:r>
              <a:rPr lang="ru-RU" dirty="0" err="1" smtClean="0"/>
              <a:t>position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40234" t="16667" r="35938" b="62500"/>
          <a:stretch>
            <a:fillRect/>
          </a:stretch>
        </p:blipFill>
        <p:spPr bwMode="auto">
          <a:xfrm>
            <a:off x="214282" y="3286124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31432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И страница </a:t>
            </a:r>
            <a:r>
              <a:rPr lang="ru-RU" sz="1400" dirty="0" err="1" smtClean="0"/>
              <a:t>style.css</a:t>
            </a:r>
            <a:r>
              <a:rPr lang="ru-RU" sz="1400" dirty="0" smtClean="0"/>
              <a:t> со следующим кодом: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500438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#blok1{ </a:t>
            </a:r>
            <a:endParaRPr lang="ru-RU" dirty="0" smtClean="0"/>
          </a:p>
          <a:p>
            <a:r>
              <a:rPr lang="en-US" dirty="0" smtClean="0"/>
              <a:t>border:1px solid red; </a:t>
            </a:r>
            <a:endParaRPr lang="ru-RU" dirty="0" smtClean="0"/>
          </a:p>
          <a:p>
            <a:r>
              <a:rPr lang="en-US" dirty="0" smtClean="0"/>
              <a:t>width:150px; </a:t>
            </a:r>
            <a:endParaRPr lang="ru-RU" dirty="0" smtClean="0"/>
          </a:p>
          <a:p>
            <a:r>
              <a:rPr lang="en-US" dirty="0" smtClean="0"/>
              <a:t>height:50px;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  <p:pic>
        <p:nvPicPr>
          <p:cNvPr id="68612" name="Picture 4" descr="http://www.site-do.ru/images/css5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5016"/>
            <a:ext cx="7048500" cy="9429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521495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Сейчас наша страница в браузере выглядит так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сделаем наш блок плавающим и прижмем его к левому краю: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#blok1{ </a:t>
            </a:r>
            <a:endParaRPr lang="ru-RU" dirty="0" smtClean="0"/>
          </a:p>
          <a:p>
            <a:r>
              <a:rPr lang="en-US" dirty="0" smtClean="0"/>
              <a:t>border:1px solid red; </a:t>
            </a:r>
            <a:endParaRPr lang="ru-RU" dirty="0" smtClean="0"/>
          </a:p>
          <a:p>
            <a:r>
              <a:rPr lang="en-US" dirty="0" smtClean="0"/>
              <a:t>width:150px; </a:t>
            </a:r>
            <a:endParaRPr lang="ru-RU" dirty="0" smtClean="0"/>
          </a:p>
          <a:p>
            <a:r>
              <a:rPr lang="en-US" dirty="0" smtClean="0"/>
              <a:t>height:50px; </a:t>
            </a:r>
            <a:endParaRPr lang="ru-RU" dirty="0" smtClean="0"/>
          </a:p>
          <a:p>
            <a:r>
              <a:rPr lang="en-US" dirty="0" err="1" smtClean="0"/>
              <a:t>float:left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/>
          </a:p>
        </p:txBody>
      </p:sp>
      <p:pic>
        <p:nvPicPr>
          <p:cNvPr id="69634" name="Picture 2" descr="http://www.site-do.ru/images/css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6000792" cy="94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50030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Теперь давайте прижмем блок к правому краю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#blok1{</a:t>
            </a:r>
            <a:endParaRPr lang="ru-RU" dirty="0" smtClean="0"/>
          </a:p>
          <a:p>
            <a:r>
              <a:rPr lang="en-US" dirty="0" smtClean="0"/>
              <a:t> border:1px solid red;</a:t>
            </a:r>
            <a:endParaRPr lang="ru-RU" dirty="0" smtClean="0"/>
          </a:p>
          <a:p>
            <a:r>
              <a:rPr lang="en-US" dirty="0" smtClean="0"/>
              <a:t> width:150px; </a:t>
            </a:r>
            <a:endParaRPr lang="ru-RU" dirty="0" smtClean="0"/>
          </a:p>
          <a:p>
            <a:r>
              <a:rPr lang="en-US" dirty="0" smtClean="0"/>
              <a:t>height:50px;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float:right</a:t>
            </a:r>
            <a:r>
              <a:rPr lang="en-US" dirty="0" smtClean="0"/>
              <a:t>; } </a:t>
            </a:r>
            <a:endParaRPr lang="ru-RU" dirty="0"/>
          </a:p>
        </p:txBody>
      </p:sp>
      <p:pic>
        <p:nvPicPr>
          <p:cNvPr id="69636" name="Picture 4" descr="http://www.site-do.ru/images/css5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29000"/>
            <a:ext cx="6072230" cy="94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39844" t="20833" r="35547" b="54861"/>
          <a:stretch>
            <a:fillRect/>
          </a:stretch>
        </p:blipFill>
        <p:spPr bwMode="auto">
          <a:xfrm>
            <a:off x="142844" y="357166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7072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Давайте добавим в нашу html-страницу еще один блок: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571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#blok1{ </a:t>
            </a:r>
            <a:endParaRPr lang="ru-RU" sz="1400" dirty="0" smtClean="0"/>
          </a:p>
          <a:p>
            <a:r>
              <a:rPr lang="en-US" sz="1400" dirty="0" smtClean="0"/>
              <a:t>border:1px solid red;</a:t>
            </a:r>
            <a:endParaRPr lang="ru-RU" sz="1400" dirty="0" smtClean="0"/>
          </a:p>
          <a:p>
            <a:r>
              <a:rPr lang="en-US" sz="1400" dirty="0" smtClean="0"/>
              <a:t>width:150px; </a:t>
            </a:r>
            <a:endParaRPr lang="ru-RU" sz="1400" dirty="0" smtClean="0"/>
          </a:p>
          <a:p>
            <a:r>
              <a:rPr lang="en-US" sz="1400" dirty="0" smtClean="0"/>
              <a:t>height:50px; </a:t>
            </a:r>
            <a:endParaRPr lang="ru-RU" sz="1400" dirty="0" smtClean="0"/>
          </a:p>
          <a:p>
            <a:r>
              <a:rPr lang="en-US" sz="1400" dirty="0" err="1" smtClean="0"/>
              <a:t>float:left</a:t>
            </a:r>
            <a:r>
              <a:rPr lang="en-US" sz="1400" dirty="0" smtClean="0"/>
              <a:t>; </a:t>
            </a:r>
            <a:endParaRPr lang="ru-RU" sz="1400" dirty="0" smtClean="0"/>
          </a:p>
          <a:p>
            <a:r>
              <a:rPr lang="en-US" sz="1400" dirty="0" smtClean="0"/>
              <a:t>} </a:t>
            </a:r>
            <a:endParaRPr lang="ru-RU" sz="1400" dirty="0" smtClean="0"/>
          </a:p>
          <a:p>
            <a:r>
              <a:rPr lang="en-US" sz="1400" dirty="0" smtClean="0"/>
              <a:t>#blok2{</a:t>
            </a:r>
            <a:endParaRPr lang="ru-RU" sz="1400" dirty="0" smtClean="0"/>
          </a:p>
          <a:p>
            <a:r>
              <a:rPr lang="en-US" sz="1400" dirty="0" smtClean="0"/>
              <a:t> border:1px solid red;</a:t>
            </a:r>
            <a:endParaRPr lang="ru-RU" sz="1400" dirty="0" smtClean="0"/>
          </a:p>
          <a:p>
            <a:r>
              <a:rPr lang="en-US" sz="1400" dirty="0" smtClean="0"/>
              <a:t> width:150px; </a:t>
            </a:r>
            <a:endParaRPr lang="ru-RU" sz="1400" dirty="0" smtClean="0"/>
          </a:p>
          <a:p>
            <a:r>
              <a:rPr lang="en-US" sz="1400" dirty="0" smtClean="0"/>
              <a:t>height:50px; </a:t>
            </a:r>
            <a:endParaRPr lang="ru-RU" sz="1400" dirty="0" smtClean="0"/>
          </a:p>
          <a:p>
            <a:r>
              <a:rPr lang="en-US" sz="1400" dirty="0" err="1" smtClean="0"/>
              <a:t>float:right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en-US" sz="1400" dirty="0" smtClean="0"/>
              <a:t>}</a:t>
            </a:r>
            <a:endParaRPr lang="ru-RU" sz="1400" dirty="0"/>
          </a:p>
        </p:txBody>
      </p:sp>
      <p:pic>
        <p:nvPicPr>
          <p:cNvPr id="70660" name="Picture 4" descr="http://www.site-do.ru/images/css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7048500" cy="942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#blok1{ </a:t>
            </a:r>
            <a:endParaRPr lang="ru-RU" dirty="0" smtClean="0"/>
          </a:p>
          <a:p>
            <a:r>
              <a:rPr lang="en-US" dirty="0" smtClean="0"/>
              <a:t>border:1px solid red; width:150px; height:50px; </a:t>
            </a:r>
            <a:r>
              <a:rPr lang="en-US" dirty="0" err="1" smtClean="0"/>
              <a:t>float:left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#blok2{ </a:t>
            </a:r>
            <a:endParaRPr lang="ru-RU" dirty="0" smtClean="0"/>
          </a:p>
          <a:p>
            <a:r>
              <a:rPr lang="en-US" dirty="0" smtClean="0"/>
              <a:t>border:1px solid red; width:150px; height:50px; </a:t>
            </a:r>
            <a:r>
              <a:rPr lang="en-US" dirty="0" err="1" smtClean="0"/>
              <a:t>float:left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/>
          </a:p>
        </p:txBody>
      </p:sp>
      <p:pic>
        <p:nvPicPr>
          <p:cNvPr id="70662" name="Picture 6" descr="http://www.site-do.ru/images/css5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5915024"/>
            <a:ext cx="7048500" cy="94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871543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/>
              <a:t>А что делать, если мы хотим, чтобы </a:t>
            </a:r>
            <a:r>
              <a:rPr lang="ru-RU" sz="1600" b="1" dirty="0" smtClean="0"/>
              <a:t>блоки были прижаты к правому краю, но располагались бы один под другим. </a:t>
            </a:r>
            <a:r>
              <a:rPr lang="ru-RU" sz="1600" dirty="0" smtClean="0"/>
              <a:t>Для этого существует свойство </a:t>
            </a:r>
            <a:r>
              <a:rPr lang="ru-RU" sz="1600" b="1" dirty="0" err="1" smtClean="0">
                <a:solidFill>
                  <a:srgbClr val="0070C0"/>
                </a:solidFill>
              </a:rPr>
              <a:t>clear</a:t>
            </a:r>
            <a:r>
              <a:rPr lang="ru-RU" sz="1600" dirty="0" smtClean="0"/>
              <a:t>, которое определяет, какие стороны плавающего блока не могут соседствовать с другими плавающими блоками. </a:t>
            </a:r>
          </a:p>
          <a:p>
            <a:pPr indent="358775" algn="just">
              <a:spcAft>
                <a:spcPts val="600"/>
              </a:spcAft>
            </a:pPr>
            <a:r>
              <a:rPr lang="ru-RU" sz="1600" dirty="0" smtClean="0"/>
              <a:t>У этого свойства может быть задано одно из четырех значений: </a:t>
            </a:r>
          </a:p>
          <a:p>
            <a:pPr indent="358775" algn="just"/>
            <a:r>
              <a:rPr lang="ru-RU" sz="1600" b="1" dirty="0" err="1" smtClean="0">
                <a:solidFill>
                  <a:srgbClr val="0070C0"/>
                </a:solidFill>
              </a:rPr>
              <a:t>left</a:t>
            </a:r>
            <a:r>
              <a:rPr lang="ru-RU" sz="1600" dirty="0" smtClean="0"/>
              <a:t> - блок должен располагаться ниже всех левосторонних блоков.</a:t>
            </a:r>
          </a:p>
          <a:p>
            <a:pPr indent="358775" algn="just"/>
            <a:r>
              <a:rPr lang="ru-RU" sz="1600" b="1" dirty="0" err="1" smtClean="0">
                <a:solidFill>
                  <a:srgbClr val="0070C0"/>
                </a:solidFill>
              </a:rPr>
              <a:t>right</a:t>
            </a:r>
            <a:r>
              <a:rPr lang="ru-RU" sz="1600" dirty="0" smtClean="0"/>
              <a:t> - блок должен располагаться ниже всех правосторонних блоков.</a:t>
            </a:r>
          </a:p>
          <a:p>
            <a:pPr indent="358775" algn="just"/>
            <a:r>
              <a:rPr lang="ru-RU" sz="1600" b="1" dirty="0" err="1" smtClean="0">
                <a:solidFill>
                  <a:srgbClr val="0070C0"/>
                </a:solidFill>
              </a:rPr>
              <a:t>both</a:t>
            </a:r>
            <a:r>
              <a:rPr lang="ru-RU" sz="1600" dirty="0" smtClean="0"/>
              <a:t> - блок должен располагаться ниже всех плавающих блоков. </a:t>
            </a:r>
          </a:p>
          <a:p>
            <a:pPr indent="358775" algn="just"/>
            <a:r>
              <a:rPr lang="ru-RU" sz="1600" b="1" dirty="0" err="1" smtClean="0">
                <a:solidFill>
                  <a:srgbClr val="0070C0"/>
                </a:solidFill>
              </a:rPr>
              <a:t>none</a:t>
            </a:r>
            <a:r>
              <a:rPr lang="ru-RU" sz="1600" dirty="0" smtClean="0"/>
              <a:t> - никаких ограничений нет, это значение по умолчанию. </a:t>
            </a:r>
          </a:p>
          <a:p>
            <a:pPr indent="358775" algn="just"/>
            <a:endParaRPr lang="ru-RU" sz="1600" dirty="0" smtClean="0"/>
          </a:p>
          <a:p>
            <a:pPr indent="358775" algn="just"/>
            <a:r>
              <a:rPr lang="ru-RU" sz="1600" dirty="0" smtClean="0"/>
              <a:t>Давайте в нашем последнем примере зададим это свойство для второго блока: 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0718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#blok1{</a:t>
            </a:r>
            <a:endParaRPr lang="ru-RU" dirty="0" smtClean="0"/>
          </a:p>
          <a:p>
            <a:r>
              <a:rPr lang="en-US" dirty="0" smtClean="0"/>
              <a:t> border:1px solid red; width:150px; height:50px; </a:t>
            </a:r>
            <a:r>
              <a:rPr lang="en-US" dirty="0" err="1" smtClean="0"/>
              <a:t>float:right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#blok2{</a:t>
            </a:r>
            <a:endParaRPr lang="ru-RU" dirty="0" smtClean="0"/>
          </a:p>
          <a:p>
            <a:r>
              <a:rPr lang="en-US" dirty="0" smtClean="0"/>
              <a:t> border:1px solid red; width:150px; height:50px; </a:t>
            </a:r>
            <a:r>
              <a:rPr lang="en-US" dirty="0" err="1" smtClean="0"/>
              <a:t>float:right</a:t>
            </a:r>
            <a:r>
              <a:rPr lang="en-US" dirty="0" smtClean="0"/>
              <a:t>; </a:t>
            </a:r>
            <a:r>
              <a:rPr lang="en-US" dirty="0" err="1" smtClean="0"/>
              <a:t>clear:right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  <p:pic>
        <p:nvPicPr>
          <p:cNvPr id="71682" name="Picture 2" descr="http://www.site-do.ru/images/css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429264"/>
            <a:ext cx="7048500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71414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1400" dirty="0" smtClean="0"/>
              <a:t>Как можно сделать с помощью плавающих блоков</a:t>
            </a:r>
          </a:p>
          <a:p>
            <a:pPr indent="358775"/>
            <a:r>
              <a:rPr lang="ru-RU" sz="1400" dirty="0" smtClean="0"/>
              <a:t> страницу.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0626" t="31250" r="36718" b="41666"/>
          <a:stretch>
            <a:fillRect/>
          </a:stretch>
        </p:blipFill>
        <p:spPr bwMode="auto">
          <a:xfrm>
            <a:off x="4572000" y="428604"/>
            <a:ext cx="4429156" cy="29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site-do.ru/images/css4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531210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429000"/>
            <a:ext cx="8786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странице </a:t>
            </a:r>
            <a:r>
              <a:rPr lang="ru-RU" sz="1400" dirty="0" err="1" smtClean="0"/>
              <a:t>style.css</a:t>
            </a:r>
            <a:r>
              <a:rPr lang="ru-RU" sz="1400" dirty="0" smtClean="0"/>
              <a:t> зададим сначала размеры и фон для наших блоков: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908" y="1208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/>
            <a:r>
              <a:rPr lang="ru-RU" sz="1400" dirty="0" smtClean="0"/>
              <a:t>Итак, код самой страницы следующий: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#header{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background:darkred</a:t>
            </a:r>
            <a:r>
              <a:rPr lang="en-US" sz="1600" dirty="0" smtClean="0"/>
              <a:t>; width:715px; height:100px; </a:t>
            </a:r>
            <a:endParaRPr lang="ru-RU" sz="1600" dirty="0" smtClean="0"/>
          </a:p>
          <a:p>
            <a:r>
              <a:rPr lang="en-US" sz="1600" dirty="0" smtClean="0"/>
              <a:t>}</a:t>
            </a:r>
            <a:endParaRPr lang="ru-RU" sz="1600" dirty="0" smtClean="0"/>
          </a:p>
          <a:p>
            <a:r>
              <a:rPr lang="en-US" sz="1600" dirty="0" smtClean="0"/>
              <a:t> #menu{ </a:t>
            </a:r>
            <a:endParaRPr lang="ru-RU" sz="1600" dirty="0" smtClean="0"/>
          </a:p>
          <a:p>
            <a:r>
              <a:rPr lang="en-US" sz="1600" dirty="0" err="1" smtClean="0"/>
              <a:t>background:oldlace</a:t>
            </a:r>
            <a:r>
              <a:rPr lang="en-US" sz="1600" dirty="0" smtClean="0"/>
              <a:t>; width:190px; height:300px; </a:t>
            </a:r>
            <a:r>
              <a:rPr lang="en-US" sz="1600" dirty="0" err="1" smtClean="0"/>
              <a:t>float:left</a:t>
            </a:r>
            <a:r>
              <a:rPr lang="en-US" sz="1600" dirty="0" smtClean="0"/>
              <a:t>; </a:t>
            </a:r>
            <a:endParaRPr lang="ru-RU" sz="1600" dirty="0" smtClean="0"/>
          </a:p>
          <a:p>
            <a:r>
              <a:rPr lang="en-US" sz="1600" dirty="0" smtClean="0"/>
              <a:t>} 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7147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#content{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background:oldlace</a:t>
            </a:r>
            <a:r>
              <a:rPr lang="en-US" sz="1600" dirty="0" smtClean="0"/>
              <a:t>; width:525px; height:300px; </a:t>
            </a:r>
            <a:r>
              <a:rPr lang="en-US" sz="1600" dirty="0" err="1" smtClean="0"/>
              <a:t>float:left</a:t>
            </a:r>
            <a:r>
              <a:rPr lang="en-US" sz="1600" dirty="0" smtClean="0"/>
              <a:t>; </a:t>
            </a:r>
            <a:endParaRPr lang="ru-RU" sz="1600" dirty="0" smtClean="0"/>
          </a:p>
          <a:p>
            <a:r>
              <a:rPr lang="en-US" sz="1600" dirty="0" smtClean="0"/>
              <a:t>} </a:t>
            </a:r>
            <a:endParaRPr lang="ru-RU" sz="1600" dirty="0" smtClean="0"/>
          </a:p>
          <a:p>
            <a:r>
              <a:rPr lang="en-US" sz="1600" dirty="0" smtClean="0"/>
              <a:t>#footer{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background:darkred</a:t>
            </a:r>
            <a:r>
              <a:rPr lang="en-US" sz="1600" dirty="0" smtClean="0"/>
              <a:t>; width:715px; height:30px;</a:t>
            </a:r>
            <a:endParaRPr lang="ru-RU" sz="1600" dirty="0" smtClean="0"/>
          </a:p>
          <a:p>
            <a:r>
              <a:rPr lang="en-US" sz="1600" dirty="0" smtClean="0"/>
              <a:t> } </a:t>
            </a:r>
            <a:endParaRPr lang="ru-RU" sz="1600" dirty="0" smtClean="0"/>
          </a:p>
          <a:p>
            <a:r>
              <a:rPr lang="en-US" sz="1600" dirty="0" smtClean="0"/>
              <a:t>#news{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background:yellow</a:t>
            </a:r>
            <a:r>
              <a:rPr lang="en-US" sz="1600" dirty="0" smtClean="0"/>
              <a:t>; width:150px; height:280px; </a:t>
            </a:r>
            <a:r>
              <a:rPr lang="en-US" sz="1600" dirty="0" err="1" smtClean="0"/>
              <a:t>float:right</a:t>
            </a:r>
            <a:r>
              <a:rPr lang="en-US" sz="1600" dirty="0" smtClean="0"/>
              <a:t>; </a:t>
            </a:r>
            <a:endParaRPr lang="ru-RU" sz="1600" dirty="0" smtClean="0"/>
          </a:p>
          <a:p>
            <a:r>
              <a:rPr lang="en-US" sz="1600" dirty="0" smtClean="0"/>
              <a:t>}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Обновите html-страницу в браузере (Ctrl+F5) и убедитесь, что теперь весь текст белого цвета. Теперь сделаем цвета заголовков красным (для h1) и желтым (для h2):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body</a:t>
            </a:r>
            <a:r>
              <a:rPr lang="en-US" b="1" dirty="0" smtClean="0"/>
              <a:t>{</a:t>
            </a:r>
          </a:p>
          <a:p>
            <a:r>
              <a:rPr lang="en-US" b="1" dirty="0" smtClean="0"/>
              <a:t> </a:t>
            </a:r>
            <a:r>
              <a:rPr lang="en-US" b="1" dirty="0"/>
              <a:t>background: blue; color: white; </a:t>
            </a:r>
            <a:endParaRPr lang="en-US" b="1" dirty="0" smtClean="0"/>
          </a:p>
          <a:p>
            <a:r>
              <a:rPr lang="en-US" b="1" dirty="0" smtClean="0"/>
              <a:t>} </a:t>
            </a:r>
          </a:p>
          <a:p>
            <a:r>
              <a:rPr lang="en-US" b="1" dirty="0" smtClean="0"/>
              <a:t>h1{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color:red</a:t>
            </a:r>
            <a:r>
              <a:rPr lang="en-US" b="1" dirty="0"/>
              <a:t>; </a:t>
            </a:r>
            <a:endParaRPr lang="en-US" b="1" dirty="0" smtClean="0"/>
          </a:p>
          <a:p>
            <a:r>
              <a:rPr lang="en-US" b="1" dirty="0" smtClean="0"/>
              <a:t>} </a:t>
            </a:r>
          </a:p>
          <a:p>
            <a:r>
              <a:rPr lang="en-US" b="1" dirty="0" smtClean="0"/>
              <a:t>h2{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color:yellow</a:t>
            </a:r>
            <a:r>
              <a:rPr lang="en-US" b="1" dirty="0"/>
              <a:t>; </a:t>
            </a:r>
            <a:endParaRPr lang="en-US" b="1" dirty="0" smtClean="0"/>
          </a:p>
          <a:p>
            <a:r>
              <a:rPr lang="en-US" b="1" dirty="0" smtClean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Снова обновите страницу в браузере и убедитесь, что все так, как и задумывалось.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Наша страница в браузере выглядит так:</a:t>
            </a:r>
            <a:endParaRPr lang="ru-RU" dirty="0"/>
          </a:p>
        </p:txBody>
      </p:sp>
      <p:pic>
        <p:nvPicPr>
          <p:cNvPr id="72706" name="Picture 2" descr="http://www.site-do.ru/images/css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7048500" cy="4343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786322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400" dirty="0" smtClean="0"/>
              <a:t>Посмотрим на наш блок новостей, видно, что он располагается ниже текста в блоке </a:t>
            </a:r>
            <a:r>
              <a:rPr lang="ru-RU" sz="1400" dirty="0" err="1" smtClean="0"/>
              <a:t>content</a:t>
            </a:r>
            <a:r>
              <a:rPr lang="ru-RU" sz="1400" dirty="0" smtClean="0"/>
              <a:t>. А ведь мы хотели, чтобы блок новостей был справа, а текст обтекал бы его слева. </a:t>
            </a:r>
          </a:p>
          <a:p>
            <a:pPr indent="358775" algn="just"/>
            <a:r>
              <a:rPr lang="ru-RU" sz="1400" dirty="0" smtClean="0"/>
              <a:t>Почему же у нас так не получилось? Потому что наш блок </a:t>
            </a:r>
            <a:r>
              <a:rPr lang="ru-RU" sz="1400" dirty="0" err="1" smtClean="0"/>
              <a:t>news</a:t>
            </a:r>
            <a:r>
              <a:rPr lang="ru-RU" sz="1400" dirty="0" smtClean="0"/>
              <a:t> в html-коде располагается ниже текста и его будет обтекать только тот текст, который расположен ниже его. </a:t>
            </a:r>
          </a:p>
          <a:p>
            <a:pPr indent="358775" algn="just"/>
            <a:r>
              <a:rPr lang="ru-RU" sz="1400" dirty="0" smtClean="0"/>
              <a:t>Чтобы исправить это надо поместить наш </a:t>
            </a:r>
            <a:r>
              <a:rPr lang="ru-RU" sz="1400" dirty="0" err="1" smtClean="0"/>
              <a:t>div=</a:t>
            </a:r>
            <a:r>
              <a:rPr lang="ru-RU" sz="1400" dirty="0" smtClean="0"/>
              <a:t>"</a:t>
            </a:r>
            <a:r>
              <a:rPr lang="ru-RU" sz="1400" dirty="0" err="1" smtClean="0"/>
              <a:t>news</a:t>
            </a:r>
            <a:r>
              <a:rPr lang="ru-RU" sz="1400" dirty="0" smtClean="0"/>
              <a:t>" выше текста (т.е. до слова "</a:t>
            </a:r>
            <a:r>
              <a:rPr lang="ru-RU" sz="1400" dirty="0" err="1" smtClean="0"/>
              <a:t>контент</a:t>
            </a:r>
            <a:r>
              <a:rPr lang="ru-RU" sz="1400" dirty="0" smtClean="0"/>
              <a:t>"): </a:t>
            </a:r>
            <a:endParaRPr lang="ru-RU" sz="1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40234" t="39583" r="36328" b="34722"/>
          <a:stretch>
            <a:fillRect/>
          </a:stretch>
        </p:blipFill>
        <p:spPr bwMode="auto">
          <a:xfrm>
            <a:off x="214282" y="285728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 descr="http://www.site-do.ru/images/css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727" y="214290"/>
            <a:ext cx="4521273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9289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А чтобы он не прижимался вплотную к верхнему и правому краям, мы добавим для этого блока значение полей: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861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#news{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background:yellow</a:t>
            </a:r>
            <a:r>
              <a:rPr lang="en-US" dirty="0" smtClean="0"/>
              <a:t>; width:150px; height:280px; </a:t>
            </a:r>
            <a:r>
              <a:rPr lang="en-US" dirty="0" err="1" smtClean="0"/>
              <a:t>float:right</a:t>
            </a:r>
            <a:r>
              <a:rPr lang="en-US" dirty="0" smtClean="0"/>
              <a:t>; margin:10px;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  <p:pic>
        <p:nvPicPr>
          <p:cNvPr id="74758" name="Picture 6" descr="http://www.site-do.ru/images/css4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3" y="3357562"/>
            <a:ext cx="4857784" cy="2986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Слои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Мы можем создать несколько слоев, на каждом разместить необходимые элементы и пронумеровать слои с помощью свойства </a:t>
            </a:r>
            <a:r>
              <a:rPr lang="ru-RU" dirty="0" err="1" smtClean="0">
                <a:solidFill>
                  <a:srgbClr val="0070C0"/>
                </a:solidFill>
              </a:rPr>
              <a:t>z-index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Чем больше номер, тем выше слой находится в стопке слоев.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44" t="31250" r="48046" b="57639"/>
          <a:stretch>
            <a:fillRect/>
          </a:stretch>
        </p:blipFill>
        <p:spPr bwMode="auto">
          <a:xfrm>
            <a:off x="285720" y="2000240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73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Слои часто используются при создании раскрывающихся меню.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785926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Подменю открываются на одном и том же месте, потому что написаны они на разных слоях. В зависимости от того, на какой пункт меню вы наводите мышку, видимым становится тот или иной слой, остальные становятся невидимыми (прозрачными).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844" t="26389" r="37109" b="49305"/>
          <a:stretch>
            <a:fillRect/>
          </a:stretch>
        </p:blipFill>
        <p:spPr bwMode="auto">
          <a:xfrm>
            <a:off x="214282" y="4000504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342900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Давайте сделаем html-страницу с таким меню. Сначала создадим сами пункты меню: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9843" t="49306" r="48047" b="38888"/>
          <a:stretch>
            <a:fillRect/>
          </a:stretch>
        </p:blipFill>
        <p:spPr bwMode="auto">
          <a:xfrm>
            <a:off x="4929190" y="4000504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Зададим стиль для нашего меню на странице </a:t>
            </a:r>
            <a:r>
              <a:rPr lang="ru-RU" i="1" dirty="0" err="1" smtClean="0"/>
              <a:t>style.css</a:t>
            </a:r>
            <a:r>
              <a:rPr lang="ru-RU" i="1" dirty="0" smtClean="0"/>
              <a:t>: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#menu{</a:t>
            </a:r>
            <a:endParaRPr lang="ru-RU" dirty="0" smtClean="0"/>
          </a:p>
          <a:p>
            <a:r>
              <a:rPr lang="en-US" dirty="0" smtClean="0"/>
              <a:t>width:100px;</a:t>
            </a:r>
            <a:endParaRPr lang="ru-RU" dirty="0" smtClean="0"/>
          </a:p>
          <a:p>
            <a:r>
              <a:rPr lang="en-US" dirty="0" smtClean="0"/>
              <a:t>height:100px; </a:t>
            </a:r>
            <a:endParaRPr lang="ru-RU" dirty="0" smtClean="0"/>
          </a:p>
          <a:p>
            <a:r>
              <a:rPr lang="en-US" dirty="0" smtClean="0"/>
              <a:t>border:1px solid red; </a:t>
            </a:r>
            <a:endParaRPr lang="ru-RU" dirty="0" smtClean="0"/>
          </a:p>
          <a:p>
            <a:r>
              <a:rPr lang="en-US" dirty="0" smtClean="0"/>
              <a:t>margin:5px; </a:t>
            </a:r>
            <a:endParaRPr lang="ru-RU" dirty="0" smtClean="0"/>
          </a:p>
          <a:p>
            <a:r>
              <a:rPr lang="en-US" dirty="0" smtClean="0"/>
              <a:t>padding:5px; </a:t>
            </a:r>
            <a:endParaRPr lang="ru-RU" dirty="0" smtClean="0"/>
          </a:p>
          <a:p>
            <a:r>
              <a:rPr lang="en-US" dirty="0" err="1" smtClean="0"/>
              <a:t>background:yellow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err="1" smtClean="0"/>
              <a:t>position:absolute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left:10px; </a:t>
            </a:r>
            <a:endParaRPr lang="ru-RU" dirty="0" smtClean="0"/>
          </a:p>
          <a:p>
            <a:r>
              <a:rPr lang="en-US" dirty="0" smtClean="0"/>
              <a:t>top:10px;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 #menu a{</a:t>
            </a:r>
            <a:endParaRPr lang="ru-RU" dirty="0" smtClean="0"/>
          </a:p>
          <a:p>
            <a:r>
              <a:rPr lang="en-US" dirty="0" smtClean="0"/>
              <a:t> color:#2b3845; </a:t>
            </a:r>
            <a:endParaRPr lang="ru-RU" dirty="0" smtClean="0"/>
          </a:p>
          <a:p>
            <a:r>
              <a:rPr lang="en-US" dirty="0" smtClean="0"/>
              <a:t>text-</a:t>
            </a:r>
            <a:r>
              <a:rPr lang="en-US" dirty="0" err="1" smtClean="0"/>
              <a:t>decoration:none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err="1" smtClean="0"/>
              <a:t>display:block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#menu a:hover{ </a:t>
            </a:r>
            <a:endParaRPr lang="ru-RU" dirty="0" smtClean="0"/>
          </a:p>
          <a:p>
            <a:r>
              <a:rPr lang="en-US" dirty="0" smtClean="0"/>
              <a:t>color:#2b3845; </a:t>
            </a:r>
            <a:endParaRPr lang="ru-RU" dirty="0" smtClean="0"/>
          </a:p>
          <a:p>
            <a:r>
              <a:rPr lang="en-US" dirty="0" smtClean="0"/>
              <a:t>text-</a:t>
            </a:r>
            <a:r>
              <a:rPr lang="en-US" dirty="0" err="1" smtClean="0"/>
              <a:t>decoration:underline</a:t>
            </a:r>
            <a:r>
              <a:rPr lang="en-US" dirty="0" smtClean="0"/>
              <a:t>; </a:t>
            </a:r>
            <a:r>
              <a:rPr lang="en-US" dirty="0" err="1" smtClean="0"/>
              <a:t>display:block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071546"/>
            <a:ext cx="48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Как видите, мы выбрали абсолютное позиционирование для нашего меню и это не случайно. Все подменю нам надо будет расположить на одном и том же месте, а сделать это можно именно с </a:t>
            </a:r>
            <a:r>
              <a:rPr lang="ru-RU" b="1" dirty="0" smtClean="0"/>
              <a:t>абсолютным позиционированием.</a:t>
            </a:r>
            <a:endParaRPr lang="ru-RU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Добавим на html-страницу блоки подменю: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844" t="25694" r="37500" b="15277"/>
          <a:stretch>
            <a:fillRect/>
          </a:stretch>
        </p:blipFill>
        <p:spPr bwMode="auto">
          <a:xfrm>
            <a:off x="142844" y="571480"/>
            <a:ext cx="41434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6248" y="2857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/>
              <a:t>Добавим это в таблицу стилей: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71480"/>
            <a:ext cx="2286016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#menu{</a:t>
            </a:r>
            <a:endParaRPr lang="ru-RU" sz="1200" dirty="0" smtClean="0"/>
          </a:p>
          <a:p>
            <a:r>
              <a:rPr lang="en-US" sz="1200" dirty="0" smtClean="0"/>
              <a:t> width:100px; </a:t>
            </a:r>
            <a:endParaRPr lang="ru-RU" sz="1200" dirty="0" smtClean="0"/>
          </a:p>
          <a:p>
            <a:r>
              <a:rPr lang="en-US" sz="1200" dirty="0" smtClean="0"/>
              <a:t>height:100px; </a:t>
            </a:r>
            <a:endParaRPr lang="ru-RU" sz="1200" dirty="0" smtClean="0"/>
          </a:p>
          <a:p>
            <a:r>
              <a:rPr lang="en-US" sz="1200" dirty="0" smtClean="0"/>
              <a:t>border:1px solid red; </a:t>
            </a:r>
            <a:endParaRPr lang="ru-RU" sz="1200" dirty="0" smtClean="0"/>
          </a:p>
          <a:p>
            <a:r>
              <a:rPr lang="en-US" sz="1200" dirty="0" smtClean="0"/>
              <a:t>margin:5px; </a:t>
            </a:r>
            <a:endParaRPr lang="ru-RU" sz="1200" dirty="0" smtClean="0"/>
          </a:p>
          <a:p>
            <a:r>
              <a:rPr lang="en-US" sz="1200" dirty="0" smtClean="0"/>
              <a:t>padding:5px; </a:t>
            </a:r>
            <a:endParaRPr lang="ru-RU" sz="1200" dirty="0" smtClean="0"/>
          </a:p>
          <a:p>
            <a:r>
              <a:rPr lang="en-US" sz="1200" dirty="0" err="1" smtClean="0"/>
              <a:t>background:yellow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err="1" smtClean="0"/>
              <a:t>position:absolute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left:10px; </a:t>
            </a:r>
            <a:endParaRPr lang="ru-RU" sz="1200" dirty="0" smtClean="0"/>
          </a:p>
          <a:p>
            <a:r>
              <a:rPr lang="en-US" sz="1200" dirty="0" smtClean="0"/>
              <a:t>top:10px; </a:t>
            </a:r>
            <a:endParaRPr lang="ru-RU" sz="1200" dirty="0" smtClean="0"/>
          </a:p>
          <a:p>
            <a:r>
              <a:rPr lang="en-US" sz="1200" dirty="0" smtClean="0"/>
              <a:t>} </a:t>
            </a:r>
            <a:endParaRPr lang="ru-RU" sz="1200" dirty="0" smtClean="0"/>
          </a:p>
          <a:p>
            <a:r>
              <a:rPr lang="en-US" sz="1200" dirty="0" smtClean="0"/>
              <a:t>#menu a{</a:t>
            </a:r>
            <a:endParaRPr lang="ru-RU" sz="1200" dirty="0" smtClean="0"/>
          </a:p>
          <a:p>
            <a:r>
              <a:rPr lang="en-US" sz="1200" dirty="0" smtClean="0"/>
              <a:t> color:#2b3845; </a:t>
            </a:r>
            <a:endParaRPr lang="ru-RU" sz="1200" dirty="0" smtClean="0"/>
          </a:p>
          <a:p>
            <a:r>
              <a:rPr lang="en-US" sz="1200" dirty="0" smtClean="0"/>
              <a:t>text-</a:t>
            </a:r>
            <a:r>
              <a:rPr lang="en-US" sz="1200" dirty="0" err="1" smtClean="0"/>
              <a:t>decoration:none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err="1" smtClean="0"/>
              <a:t>display:block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} </a:t>
            </a:r>
            <a:endParaRPr lang="ru-RU" sz="1200" dirty="0" smtClean="0"/>
          </a:p>
          <a:p>
            <a:r>
              <a:rPr lang="en-US" sz="1200" dirty="0" smtClean="0"/>
              <a:t>#menu a:hover{</a:t>
            </a:r>
            <a:endParaRPr lang="ru-RU" sz="1200" dirty="0" smtClean="0"/>
          </a:p>
          <a:p>
            <a:r>
              <a:rPr lang="en-US" sz="1200" dirty="0" smtClean="0"/>
              <a:t> color:#2b3845; </a:t>
            </a:r>
            <a:endParaRPr lang="ru-RU" sz="1200" dirty="0" smtClean="0"/>
          </a:p>
          <a:p>
            <a:r>
              <a:rPr lang="en-US" sz="1200" dirty="0" smtClean="0"/>
              <a:t>text-</a:t>
            </a:r>
            <a:r>
              <a:rPr lang="en-US" sz="1200" dirty="0" err="1" smtClean="0"/>
              <a:t>decoration:underline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err="1" smtClean="0"/>
              <a:t>display:block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} </a:t>
            </a:r>
            <a:endParaRPr lang="ru-RU" sz="1200" dirty="0" smtClean="0"/>
          </a:p>
          <a:p>
            <a:r>
              <a:rPr lang="en-US" sz="1200" dirty="0" smtClean="0"/>
              <a:t>#book, #movie, #</a:t>
            </a:r>
            <a:r>
              <a:rPr lang="en-US" sz="1200" dirty="0" err="1" smtClean="0"/>
              <a:t>musik</a:t>
            </a:r>
            <a:r>
              <a:rPr lang="en-US" sz="1200" dirty="0" smtClean="0"/>
              <a:t>, #game{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background:yellow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r>
              <a:rPr lang="en-US" sz="1200" dirty="0" smtClean="0"/>
              <a:t> border:1px solid red;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position:absolute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left:110px;</a:t>
            </a:r>
            <a:endParaRPr lang="ru-RU" sz="1200" dirty="0" smtClean="0"/>
          </a:p>
          <a:p>
            <a:r>
              <a:rPr lang="en-US" sz="1200" dirty="0" smtClean="0"/>
              <a:t> top:15px; </a:t>
            </a:r>
            <a:endParaRPr lang="ru-RU" sz="1200" dirty="0" smtClean="0"/>
          </a:p>
          <a:p>
            <a:r>
              <a:rPr lang="en-US" sz="1200" dirty="0" smtClean="0"/>
              <a:t>width:120px; </a:t>
            </a:r>
            <a:endParaRPr lang="ru-RU" sz="1200" dirty="0" smtClean="0"/>
          </a:p>
          <a:p>
            <a:r>
              <a:rPr lang="en-US" sz="1200" dirty="0" smtClean="0"/>
              <a:t>height:100px; </a:t>
            </a:r>
            <a:endParaRPr lang="ru-RU" sz="1200" dirty="0" smtClean="0"/>
          </a:p>
          <a:p>
            <a:r>
              <a:rPr lang="en-US" sz="1200" dirty="0" smtClean="0"/>
              <a:t>}</a:t>
            </a:r>
            <a:endParaRPr lang="ru-RU" sz="1200" dirty="0" smtClean="0"/>
          </a:p>
          <a:p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714356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#book{</a:t>
            </a:r>
            <a:endParaRPr lang="ru-RU" sz="1200" dirty="0" smtClean="0"/>
          </a:p>
          <a:p>
            <a:r>
              <a:rPr lang="en-US" sz="1200" dirty="0" smtClean="0"/>
              <a:t> z-index:1; </a:t>
            </a:r>
            <a:endParaRPr lang="ru-RU" sz="1200" dirty="0" smtClean="0"/>
          </a:p>
          <a:p>
            <a:r>
              <a:rPr lang="en-US" sz="1200" dirty="0" smtClean="0"/>
              <a:t>}</a:t>
            </a:r>
            <a:endParaRPr lang="ru-RU" sz="1200" dirty="0" smtClean="0"/>
          </a:p>
          <a:p>
            <a:r>
              <a:rPr lang="en-US" sz="1200" dirty="0" smtClean="0"/>
              <a:t> #movie{ </a:t>
            </a:r>
            <a:endParaRPr lang="ru-RU" sz="1200" dirty="0" smtClean="0"/>
          </a:p>
          <a:p>
            <a:r>
              <a:rPr lang="en-US" sz="1200" dirty="0" smtClean="0"/>
              <a:t>z-index:2;</a:t>
            </a:r>
            <a:endParaRPr lang="ru-RU" sz="1200" dirty="0" smtClean="0"/>
          </a:p>
          <a:p>
            <a:r>
              <a:rPr lang="en-US" sz="1200" dirty="0" smtClean="0"/>
              <a:t> }</a:t>
            </a:r>
            <a:endParaRPr lang="ru-RU" sz="1200" dirty="0" smtClean="0"/>
          </a:p>
          <a:p>
            <a:r>
              <a:rPr lang="en-US" sz="1200" dirty="0" smtClean="0"/>
              <a:t> #</a:t>
            </a:r>
            <a:r>
              <a:rPr lang="en-US" sz="1200" dirty="0" err="1" smtClean="0"/>
              <a:t>musik</a:t>
            </a:r>
            <a:r>
              <a:rPr lang="en-US" sz="1200" dirty="0" smtClean="0"/>
              <a:t>{</a:t>
            </a:r>
            <a:endParaRPr lang="ru-RU" sz="1200" dirty="0" smtClean="0"/>
          </a:p>
          <a:p>
            <a:r>
              <a:rPr lang="en-US" sz="1200" dirty="0" smtClean="0"/>
              <a:t> z-index:3; </a:t>
            </a:r>
            <a:endParaRPr lang="ru-RU" sz="1200" dirty="0" smtClean="0"/>
          </a:p>
          <a:p>
            <a:r>
              <a:rPr lang="en-US" sz="1200" dirty="0" smtClean="0"/>
              <a:t>}</a:t>
            </a:r>
            <a:endParaRPr lang="ru-RU" sz="1200" dirty="0" smtClean="0"/>
          </a:p>
          <a:p>
            <a:r>
              <a:rPr lang="en-US" sz="1200" dirty="0" smtClean="0"/>
              <a:t> #game{</a:t>
            </a:r>
            <a:endParaRPr lang="ru-RU" sz="1200" dirty="0" smtClean="0"/>
          </a:p>
          <a:p>
            <a:r>
              <a:rPr lang="en-US" sz="1200" dirty="0" smtClean="0"/>
              <a:t> z-index:4;</a:t>
            </a:r>
            <a:endParaRPr lang="ru-RU" sz="1200" dirty="0" smtClean="0"/>
          </a:p>
          <a:p>
            <a:r>
              <a:rPr lang="en-US" sz="1200" dirty="0" smtClean="0"/>
              <a:t> }</a:t>
            </a:r>
            <a:endParaRPr lang="ru-RU" sz="1200" dirty="0" smtClean="0"/>
          </a:p>
          <a:p>
            <a:r>
              <a:rPr lang="en-US" sz="1200" dirty="0" smtClean="0"/>
              <a:t> #book a, #movie a, #</a:t>
            </a:r>
            <a:r>
              <a:rPr lang="en-US" sz="1200" dirty="0" err="1" smtClean="0"/>
              <a:t>musik</a:t>
            </a:r>
            <a:r>
              <a:rPr lang="en-US" sz="1200" dirty="0" smtClean="0"/>
              <a:t> a,</a:t>
            </a:r>
            <a:endParaRPr lang="ru-RU" sz="1200" dirty="0" smtClean="0"/>
          </a:p>
          <a:p>
            <a:r>
              <a:rPr lang="en-US" sz="1200" dirty="0" smtClean="0"/>
              <a:t> #game a{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display:block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color:red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text-</a:t>
            </a:r>
            <a:r>
              <a:rPr lang="en-US" sz="1200" dirty="0" err="1" smtClean="0"/>
              <a:t>decoration:none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} </a:t>
            </a:r>
            <a:endParaRPr lang="ru-RU" sz="1200" dirty="0" smtClean="0"/>
          </a:p>
          <a:p>
            <a:r>
              <a:rPr lang="en-US" sz="1200" dirty="0" smtClean="0"/>
              <a:t>#book a:hover, </a:t>
            </a:r>
            <a:endParaRPr lang="ru-RU" sz="1200" dirty="0" smtClean="0"/>
          </a:p>
          <a:p>
            <a:r>
              <a:rPr lang="en-US" sz="1200" dirty="0" smtClean="0"/>
              <a:t>#movie a:hover, </a:t>
            </a:r>
            <a:endParaRPr lang="ru-RU" sz="1200" dirty="0" smtClean="0"/>
          </a:p>
          <a:p>
            <a:r>
              <a:rPr lang="en-US" sz="1200" dirty="0" smtClean="0"/>
              <a:t>#</a:t>
            </a:r>
            <a:r>
              <a:rPr lang="en-US" sz="1200" dirty="0" err="1" smtClean="0"/>
              <a:t>musik</a:t>
            </a:r>
            <a:r>
              <a:rPr lang="en-US" sz="1200" dirty="0" smtClean="0"/>
              <a:t> a:hover,</a:t>
            </a:r>
            <a:endParaRPr lang="ru-RU" sz="1200" dirty="0" smtClean="0"/>
          </a:p>
          <a:p>
            <a:r>
              <a:rPr lang="en-US" sz="1200" dirty="0" smtClean="0"/>
              <a:t> #game a:hover{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display:block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color:pink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text-</a:t>
            </a:r>
            <a:r>
              <a:rPr lang="en-US" sz="1200" dirty="0" err="1" smtClean="0"/>
              <a:t>decoration:underline</a:t>
            </a:r>
            <a:r>
              <a:rPr lang="en-US" sz="1200" dirty="0" smtClean="0"/>
              <a:t>; </a:t>
            </a:r>
            <a:endParaRPr lang="ru-RU" sz="1200" dirty="0" smtClean="0"/>
          </a:p>
          <a:p>
            <a:r>
              <a:rPr lang="en-US" sz="1200" dirty="0" smtClean="0"/>
              <a:t>} </a:t>
            </a:r>
            <a:endParaRPr lang="ru-RU" sz="1200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Откройте нашу страницу в браузере. Как и ожидалось, мы видим только подменю игр (т.е. верхний слой). Но нам надо, чтобы при открытии страницы отражалось только меню, а подменю открывались бы при наведении курсора мыши на пункт меню. </a:t>
            </a:r>
          </a:p>
          <a:p>
            <a:pPr indent="358775" algn="just"/>
            <a:r>
              <a:rPr lang="ru-RU" dirty="0" smtClean="0"/>
              <a:t>Для этого сделаем все слои прозрачными (визуально невидимыми), добавим соответствующее свойство </a:t>
            </a:r>
            <a:r>
              <a:rPr lang="ru-RU" dirty="0" smtClean="0">
                <a:solidFill>
                  <a:srgbClr val="00B0F0"/>
                </a:solidFill>
              </a:rPr>
              <a:t>(</a:t>
            </a:r>
            <a:r>
              <a:rPr lang="ru-RU" dirty="0" err="1" smtClean="0">
                <a:solidFill>
                  <a:srgbClr val="00B0F0"/>
                </a:solidFill>
              </a:rPr>
              <a:t>visibility:hidden</a:t>
            </a:r>
            <a:r>
              <a:rPr lang="ru-RU" dirty="0" smtClean="0">
                <a:solidFill>
                  <a:srgbClr val="00B0F0"/>
                </a:solidFill>
              </a:rPr>
              <a:t>) </a:t>
            </a:r>
            <a:r>
              <a:rPr lang="ru-RU" dirty="0" smtClean="0"/>
              <a:t>в таблице стилей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7167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#book, #movie, #</a:t>
            </a:r>
            <a:r>
              <a:rPr lang="en-US" sz="1400" dirty="0" err="1" smtClean="0"/>
              <a:t>musik</a:t>
            </a:r>
            <a:r>
              <a:rPr lang="en-US" sz="1400" dirty="0" smtClean="0"/>
              <a:t>, #game{ </a:t>
            </a:r>
            <a:r>
              <a:rPr lang="en-US" sz="1400" dirty="0" err="1" smtClean="0"/>
              <a:t>background:yellow</a:t>
            </a:r>
            <a:r>
              <a:rPr lang="en-US" sz="1400" dirty="0" smtClean="0"/>
              <a:t>; </a:t>
            </a:r>
            <a:endParaRPr lang="ru-RU" sz="1400" dirty="0" smtClean="0"/>
          </a:p>
          <a:p>
            <a:r>
              <a:rPr lang="en-US" sz="1400" dirty="0" smtClean="0"/>
              <a:t>border:1px solid red; </a:t>
            </a:r>
            <a:r>
              <a:rPr lang="en-US" sz="1400" dirty="0" err="1" smtClean="0"/>
              <a:t>position:absolute</a:t>
            </a:r>
            <a:r>
              <a:rPr lang="en-US" sz="1400" dirty="0" smtClean="0"/>
              <a:t>; </a:t>
            </a:r>
            <a:endParaRPr lang="ru-RU" sz="1400" dirty="0" smtClean="0"/>
          </a:p>
          <a:p>
            <a:r>
              <a:rPr lang="en-US" sz="1400" dirty="0" smtClean="0"/>
              <a:t>left:110px; </a:t>
            </a:r>
            <a:endParaRPr lang="ru-RU" sz="1400" dirty="0" smtClean="0"/>
          </a:p>
          <a:p>
            <a:r>
              <a:rPr lang="en-US" sz="1400" dirty="0" smtClean="0"/>
              <a:t>top:15px; </a:t>
            </a:r>
            <a:endParaRPr lang="ru-RU" sz="1400" dirty="0" smtClean="0"/>
          </a:p>
          <a:p>
            <a:r>
              <a:rPr lang="en-US" sz="1400" dirty="0" smtClean="0"/>
              <a:t>width:120px; </a:t>
            </a:r>
            <a:endParaRPr lang="ru-RU" sz="1400" dirty="0" smtClean="0"/>
          </a:p>
          <a:p>
            <a:r>
              <a:rPr lang="en-US" sz="1400" dirty="0" smtClean="0"/>
              <a:t>height:100px; </a:t>
            </a:r>
            <a:endParaRPr lang="ru-RU" sz="1400" dirty="0" smtClean="0"/>
          </a:p>
          <a:p>
            <a:r>
              <a:rPr lang="en-US" sz="1400" dirty="0" err="1" smtClean="0"/>
              <a:t>visibility:hidden</a:t>
            </a:r>
            <a:r>
              <a:rPr lang="en-US" sz="1400" dirty="0" smtClean="0"/>
              <a:t>; } ...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07167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Обновите страницу в браузере, теперь мы видим только меню, но знаем, что все подменю находятся на своем месте.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35756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Нам осталось только сделать так, чтобы при наведении курсора мыши на пункт меню, слой с соответствующим подменю становился видимым. К сожалению, средствами CSS этого сделать нельзя.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4967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CSS отвечает за ЧТО и ГДЕ поместить на странице, а на вопросы КОГДА и КАК отобразить отвечают сценарии, написанные на различных языках (например, на </a:t>
            </a:r>
            <a:r>
              <a:rPr lang="ru-RU" dirty="0" err="1" smtClean="0"/>
              <a:t>javascript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2926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Ниже приведены три шага, которые необходимо сделать, чтобы наше меню заработало как надо.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1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Создайте, например в блокноте, новый файл, скопируйте и вставьте в него следующий код: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function books(){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("book").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='visible';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("movie").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</a:t>
            </a:r>
            <a:r>
              <a:rPr lang="en-US" sz="1200" dirty="0" err="1" smtClean="0"/>
              <a:t>musik</a:t>
            </a:r>
            <a:r>
              <a:rPr lang="en-US" sz="1200" dirty="0" smtClean="0"/>
              <a:t>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("game").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} function movies(){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("book").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("movie").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='visible';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</a:t>
            </a:r>
            <a:r>
              <a:rPr lang="en-US" sz="1200" dirty="0" err="1" smtClean="0"/>
              <a:t>musik</a:t>
            </a:r>
            <a:r>
              <a:rPr lang="en-US" sz="1200" dirty="0" smtClean="0"/>
              <a:t>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("game").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} function </a:t>
            </a:r>
            <a:r>
              <a:rPr lang="en-US" sz="1200" dirty="0" err="1" smtClean="0"/>
              <a:t>musiks</a:t>
            </a:r>
            <a:r>
              <a:rPr lang="en-US" sz="1200" dirty="0" smtClean="0"/>
              <a:t>(){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("book").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("movie").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</a:t>
            </a:r>
            <a:r>
              <a:rPr lang="en-US" sz="1200" dirty="0" err="1" smtClean="0"/>
              <a:t>musik</a:t>
            </a:r>
            <a:r>
              <a:rPr lang="en-US" sz="1200" dirty="0" smtClean="0"/>
              <a:t>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='visible';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("game").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} function games(){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("book").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("movie").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</a:t>
            </a:r>
            <a:r>
              <a:rPr lang="en-US" sz="1200" dirty="0" err="1" smtClean="0"/>
              <a:t>musik</a:t>
            </a:r>
            <a:r>
              <a:rPr lang="en-US" sz="1200" dirty="0" smtClean="0"/>
              <a:t>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='hidden'; </a:t>
            </a:r>
            <a:r>
              <a:rPr lang="en-US" sz="1200" dirty="0" err="1" smtClean="0"/>
              <a:t>document.getElementById</a:t>
            </a:r>
            <a:r>
              <a:rPr lang="en-US" sz="1200" dirty="0" smtClean="0"/>
              <a:t>("game").</a:t>
            </a:r>
            <a:r>
              <a:rPr lang="en-US" sz="1200" dirty="0" err="1" smtClean="0"/>
              <a:t>style.visibility</a:t>
            </a:r>
            <a:r>
              <a:rPr lang="en-US" sz="1200" dirty="0" smtClean="0"/>
              <a:t>='visible'; }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285860"/>
            <a:ext cx="32146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javascript-функции, которые делают видимыми наши подменю. </a:t>
            </a:r>
          </a:p>
          <a:p>
            <a:r>
              <a:rPr lang="ru-RU" dirty="0" smtClean="0"/>
              <a:t>Сохраните этот файл под именем </a:t>
            </a:r>
            <a:r>
              <a:rPr lang="ru-RU" dirty="0" err="1" smtClean="0"/>
              <a:t>script.js</a:t>
            </a:r>
            <a:r>
              <a:rPr lang="ru-RU" dirty="0" smtClean="0"/>
              <a:t> (только не забудьте в типе файла выбрать "</a:t>
            </a:r>
            <a:r>
              <a:rPr lang="ru-RU" dirty="0" err="1" smtClean="0"/>
              <a:t>All</a:t>
            </a:r>
            <a:r>
              <a:rPr lang="ru-RU" dirty="0" smtClean="0"/>
              <a:t> </a:t>
            </a:r>
            <a:r>
              <a:rPr lang="ru-RU" dirty="0" err="1" smtClean="0"/>
              <a:t>types</a:t>
            </a:r>
            <a:r>
              <a:rPr lang="ru-RU" dirty="0" smtClean="0"/>
              <a:t>") в папку, где у вас лежат html-страница и css-страница.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В </a:t>
            </a:r>
            <a:r>
              <a:rPr lang="ru-RU" dirty="0" err="1" smtClean="0"/>
              <a:t>head</a:t>
            </a:r>
            <a:r>
              <a:rPr lang="ru-RU" dirty="0" smtClean="0"/>
              <a:t> вашей html-страницы добавьте строку подключения к странице </a:t>
            </a:r>
            <a:r>
              <a:rPr lang="ru-RU" dirty="0" err="1" smtClean="0"/>
              <a:t>script.js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0234" t="50000" r="35157" b="38889"/>
          <a:stretch>
            <a:fillRect/>
          </a:stretch>
        </p:blipFill>
        <p:spPr bwMode="auto">
          <a:xfrm>
            <a:off x="214282" y="1285860"/>
            <a:ext cx="45005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3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928934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 smtClean="0"/>
              <a:t>В тело html-страницы надо добавить события, при которых будут срабатывать javascript-функции. Событие у нас одно - наведение курсора мыши - </a:t>
            </a:r>
            <a:r>
              <a:rPr lang="ru-RU" dirty="0" err="1" smtClean="0">
                <a:solidFill>
                  <a:srgbClr val="0070C0"/>
                </a:solidFill>
              </a:rPr>
              <a:t>onMouseOver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> А вот функций, которые должны сработать - четыре, по одной на каждый пункт меню. Поменяйте html-код нашего меню на следующий: 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39453" t="78471" r="39063" b="7641"/>
          <a:stretch>
            <a:fillRect/>
          </a:stretch>
        </p:blipFill>
        <p:spPr bwMode="auto">
          <a:xfrm>
            <a:off x="428596" y="4572008"/>
            <a:ext cx="39290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29124" y="44291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/>
            <a:r>
              <a:rPr lang="ru-RU" dirty="0" smtClean="0"/>
              <a:t>Так мы указали, что при наведении курсора мыши на пункт меню "Книги" должна сработать функция "</a:t>
            </a:r>
            <a:r>
              <a:rPr lang="ru-RU" dirty="0" err="1" smtClean="0"/>
              <a:t>books</a:t>
            </a:r>
            <a:r>
              <a:rPr lang="ru-RU" dirty="0" smtClean="0"/>
              <a:t>", которая и сделает видимым слой с нужным подменю. Аналогично и для других пунктов меню.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Списки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Как всегда CSS предоставляет большие возможности при создании списков, чем только HTML. Собственно свойств для списков существует всего три: </a:t>
            </a: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list-style-type</a:t>
            </a:r>
            <a:r>
              <a:rPr lang="ru-RU" dirty="0" smtClean="0"/>
              <a:t> - определяет внешний вид маркера или нумератора. </a:t>
            </a:r>
            <a:r>
              <a:rPr lang="ru-RU" b="1" dirty="0" err="1" smtClean="0">
                <a:solidFill>
                  <a:srgbClr val="0070C0"/>
                </a:solidFill>
              </a:rPr>
              <a:t>list-style-image</a:t>
            </a:r>
            <a:r>
              <a:rPr lang="ru-RU" dirty="0" smtClean="0"/>
              <a:t> - определяет пользовательское изображение маркера. </a:t>
            </a:r>
            <a:r>
              <a:rPr lang="ru-RU" b="1" dirty="0" err="1" smtClean="0">
                <a:solidFill>
                  <a:srgbClr val="0070C0"/>
                </a:solidFill>
              </a:rPr>
              <a:t>list-style-position</a:t>
            </a:r>
            <a:r>
              <a:rPr lang="ru-RU" dirty="0" smtClean="0"/>
              <a:t> - определяет положение маркеров относительно блока.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Создание маркированного списка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list-style-type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маркерованных</a:t>
            </a:r>
            <a:r>
              <a:rPr lang="ru-RU" dirty="0" smtClean="0"/>
              <a:t> списков ничего нового, все </a:t>
            </a:r>
            <a:r>
              <a:rPr lang="ru-RU" dirty="0" err="1" smtClean="0"/>
              <a:t>теже</a:t>
            </a:r>
            <a:r>
              <a:rPr lang="ru-RU" dirty="0" smtClean="0"/>
              <a:t> значения, что и в HTML: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disk</a:t>
            </a:r>
            <a:r>
              <a:rPr lang="ru-RU" dirty="0" smtClean="0"/>
              <a:t> - закрашенный кружок.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circle</a:t>
            </a:r>
            <a:r>
              <a:rPr lang="ru-RU" dirty="0" smtClean="0"/>
              <a:t> - </a:t>
            </a:r>
            <a:r>
              <a:rPr lang="ru-RU" dirty="0" err="1" smtClean="0"/>
              <a:t>незакрашенный</a:t>
            </a:r>
            <a:r>
              <a:rPr lang="ru-RU" dirty="0" smtClean="0"/>
              <a:t> кружок. </a:t>
            </a:r>
            <a:r>
              <a:rPr lang="ru-RU" dirty="0" err="1" smtClean="0">
                <a:solidFill>
                  <a:srgbClr val="0070C0"/>
                </a:solidFill>
              </a:rPr>
              <a:t>square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закрашенный квадрат. 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844" t="30556" r="36718" b="36111"/>
          <a:stretch>
            <a:fillRect/>
          </a:stretch>
        </p:blipFill>
        <p:spPr bwMode="auto">
          <a:xfrm>
            <a:off x="357158" y="1714488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92919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Код страницы </a:t>
            </a:r>
            <a:r>
              <a:rPr lang="ru-RU" dirty="0" err="1" smtClean="0"/>
              <a:t>style.css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714488"/>
            <a:ext cx="41433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#spisok1{ list-style-</a:t>
            </a:r>
            <a:r>
              <a:rPr lang="en-US" sz="1600" b="1" dirty="0" err="1" smtClean="0"/>
              <a:t>type:disk</a:t>
            </a:r>
            <a:r>
              <a:rPr lang="en-US" sz="1600" b="1" dirty="0" smtClean="0"/>
              <a:t>; } #spisok2{ list-style-</a:t>
            </a:r>
            <a:r>
              <a:rPr lang="en-US" sz="1600" b="1" dirty="0" err="1" smtClean="0"/>
              <a:t>type:circle</a:t>
            </a:r>
            <a:r>
              <a:rPr lang="en-US" sz="1600" b="1" dirty="0" smtClean="0"/>
              <a:t>; } #spisok3{ list-style-</a:t>
            </a:r>
            <a:r>
              <a:rPr lang="en-US" sz="1600" b="1" dirty="0" err="1" smtClean="0"/>
              <a:t>type:square</a:t>
            </a:r>
            <a:r>
              <a:rPr lang="en-US" sz="1600" b="1" dirty="0" smtClean="0"/>
              <a:t>; }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dirty="0" smtClean="0"/>
              <a:t>Для этого создадим три одинаковых списка, но каждому в стилях зададим свое значение свойства. Итак, код html-страницы: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2)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Селекторы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по идентификатору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делать, если в нашей html-странице </a:t>
            </a:r>
            <a:r>
              <a:rPr lang="ru-RU" b="1" dirty="0"/>
              <a:t>есть несколько одинаковых элементов (например, параграфов), </a:t>
            </a:r>
            <a:r>
              <a:rPr lang="ru-RU" dirty="0"/>
              <a:t>и мы хотим, </a:t>
            </a:r>
            <a:r>
              <a:rPr lang="ru-RU" b="1" dirty="0"/>
              <a:t>чтобы текст всех параграфов был черным, а одного из них - </a:t>
            </a:r>
            <a:r>
              <a:rPr lang="ru-RU" b="1" dirty="0" err="1"/>
              <a:t>розовым</a:t>
            </a:r>
            <a:r>
              <a:rPr lang="ru-RU" b="1" dirty="0"/>
              <a:t> цветом</a:t>
            </a:r>
            <a:r>
              <a:rPr lang="ru-RU" dirty="0"/>
              <a:t>. Тогда нам понадобится указать уникальный идентификатор для этого параграфа и создать для него стиль.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HTML идентификатор элемента задается при помощи параметра </a:t>
            </a:r>
            <a:r>
              <a:rPr lang="ru-RU" b="1" dirty="0" err="1"/>
              <a:t>id</a:t>
            </a:r>
            <a:r>
              <a:rPr lang="ru-RU" dirty="0"/>
              <a:t>, в качестве значения которого указывается уникальное имя. Например: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8605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&lt;p id=“pink”&gt;</a:t>
            </a:r>
            <a:r>
              <a:rPr lang="ru-RU" b="1" dirty="0" smtClean="0"/>
              <a:t>Текст </a:t>
            </a:r>
            <a:r>
              <a:rPr lang="ru-RU" b="1" dirty="0"/>
              <a:t>параграфа с идентификатором </a:t>
            </a:r>
            <a:r>
              <a:rPr lang="ru-RU" b="1" dirty="0" err="1" smtClean="0"/>
              <a:t>id</a:t>
            </a:r>
            <a:r>
              <a:rPr lang="ru-RU" b="1" dirty="0" smtClean="0"/>
              <a:t> </a:t>
            </a:r>
            <a:r>
              <a:rPr lang="en-US" b="1" dirty="0" smtClean="0"/>
              <a:t>&lt;/p&gt;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14324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Давайте добавим в нашу html-страницу пару параграфов и одному из них присвоим идентификатор: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9453" t="39583" r="37109" b="37500"/>
          <a:stretch>
            <a:fillRect/>
          </a:stretch>
        </p:blipFill>
        <p:spPr bwMode="auto">
          <a:xfrm>
            <a:off x="3714744" y="3857628"/>
            <a:ext cx="50656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Создание нумерованного списка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list-style-type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decimal</a:t>
            </a:r>
            <a:r>
              <a:rPr lang="en-US" dirty="0" smtClean="0"/>
              <a:t> - </a:t>
            </a:r>
            <a:r>
              <a:rPr lang="ru-RU" dirty="0" smtClean="0"/>
              <a:t>десятичные числа.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lower-roman </a:t>
            </a:r>
            <a:r>
              <a:rPr lang="en-US" dirty="0" smtClean="0"/>
              <a:t>- </a:t>
            </a:r>
            <a:r>
              <a:rPr lang="ru-RU" dirty="0" smtClean="0"/>
              <a:t>строчные римские цифры.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upper-roman</a:t>
            </a:r>
            <a:r>
              <a:rPr lang="en-US" dirty="0" smtClean="0"/>
              <a:t> - </a:t>
            </a:r>
            <a:r>
              <a:rPr lang="ru-RU" dirty="0" smtClean="0"/>
              <a:t>прописные римские цифры.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lower-alpha</a:t>
            </a:r>
            <a:r>
              <a:rPr lang="en-US" dirty="0" smtClean="0"/>
              <a:t> - </a:t>
            </a:r>
            <a:r>
              <a:rPr lang="ru-RU" dirty="0" smtClean="0"/>
              <a:t>строчные латинские буквы.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844" t="19444" r="37500" b="38889"/>
          <a:stretch>
            <a:fillRect/>
          </a:stretch>
        </p:blipFill>
        <p:spPr bwMode="auto">
          <a:xfrm>
            <a:off x="285720" y="2071678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Код страницы </a:t>
            </a:r>
            <a:r>
              <a:rPr lang="ru-RU" dirty="0" err="1" smtClean="0"/>
              <a:t>style.css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571744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#spisok1{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type:decimal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 #spisok2{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type:lower</a:t>
            </a:r>
            <a:r>
              <a:rPr lang="en-US" dirty="0" smtClean="0"/>
              <a:t>-roman;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#spisok3{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type:upper</a:t>
            </a:r>
            <a:r>
              <a:rPr lang="en-US" dirty="0" smtClean="0"/>
              <a:t>-roman;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#spisok4{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type:lower</a:t>
            </a:r>
            <a:r>
              <a:rPr lang="en-US" dirty="0" smtClean="0"/>
              <a:t>-alpha; </a:t>
            </a:r>
            <a:endParaRPr lang="ru-RU" dirty="0" smtClean="0"/>
          </a:p>
          <a:p>
            <a:r>
              <a:rPr lang="en-US" dirty="0" smtClean="0"/>
              <a:t>} </a:t>
            </a: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9311" y="12966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list-style-image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свойство позволяет задать свой вид маркера. Для этого сначала надо создать картинку с маркером. Предположим у нас есть вот такая картинка и мы хотим, чтобы она была маркером. Создадим список: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9844" t="9722" r="37500" b="66667"/>
          <a:stretch>
            <a:fillRect/>
          </a:stretch>
        </p:blipFill>
        <p:spPr bwMode="auto">
          <a:xfrm>
            <a:off x="357158" y="1500174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14876" y="171448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#</a:t>
            </a:r>
            <a:r>
              <a:rPr lang="en-US" sz="1600" dirty="0" err="1" smtClean="0"/>
              <a:t>spisok</a:t>
            </a:r>
            <a:r>
              <a:rPr lang="en-US" sz="1600" dirty="0" smtClean="0"/>
              <a:t>{</a:t>
            </a:r>
            <a:endParaRPr lang="ru-RU" sz="1600" dirty="0" smtClean="0"/>
          </a:p>
          <a:p>
            <a:r>
              <a:rPr lang="en-US" sz="1600" dirty="0" smtClean="0"/>
              <a:t> list-style-</a:t>
            </a:r>
            <a:r>
              <a:rPr lang="en-US" sz="1600" dirty="0" err="1" smtClean="0"/>
              <a:t>image:url</a:t>
            </a:r>
            <a:r>
              <a:rPr lang="en-US" sz="1600" dirty="0" smtClean="0"/>
              <a:t>(marker.gif); </a:t>
            </a:r>
            <a:endParaRPr lang="ru-RU" sz="1600" dirty="0" smtClean="0"/>
          </a:p>
          <a:p>
            <a:r>
              <a:rPr lang="en-US" sz="1600" dirty="0" smtClean="0"/>
              <a:t>}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14338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Обратите внимание, для данного примера </a:t>
            </a:r>
            <a:r>
              <a:rPr lang="ru-RU" b="1" dirty="0" smtClean="0"/>
              <a:t>картинка лежит в той же папке, что и наши страницы</a:t>
            </a:r>
            <a:r>
              <a:rPr lang="ru-RU" dirty="0" smtClean="0"/>
              <a:t>. </a:t>
            </a:r>
          </a:p>
          <a:p>
            <a:pPr indent="358775"/>
            <a:r>
              <a:rPr lang="ru-RU" dirty="0" smtClean="0"/>
              <a:t>Если же поместить картинку, например, в папку </a:t>
            </a:r>
            <a:r>
              <a:rPr lang="ru-RU" dirty="0" err="1" smtClean="0"/>
              <a:t>i</a:t>
            </a:r>
            <a:r>
              <a:rPr lang="ru-RU" b="1" dirty="0" err="1" smtClean="0"/>
              <a:t>mages</a:t>
            </a:r>
            <a:r>
              <a:rPr lang="ru-RU" dirty="0" smtClean="0"/>
              <a:t>, то и путь к ней надо указать, как </a:t>
            </a:r>
            <a:r>
              <a:rPr lang="ru-RU" b="1" dirty="0" err="1" smtClean="0"/>
              <a:t>list-style-image:url</a:t>
            </a:r>
            <a:r>
              <a:rPr lang="ru-RU" b="1" dirty="0" smtClean="0"/>
              <a:t>(</a:t>
            </a:r>
            <a:r>
              <a:rPr lang="ru-RU" b="1" dirty="0" err="1" smtClean="0"/>
              <a:t>images</a:t>
            </a:r>
            <a:r>
              <a:rPr lang="ru-RU" b="1" dirty="0" smtClean="0"/>
              <a:t>/</a:t>
            </a:r>
            <a:r>
              <a:rPr lang="ru-RU" b="1" dirty="0" err="1" smtClean="0"/>
              <a:t>marker.gif</a:t>
            </a:r>
            <a:r>
              <a:rPr lang="ru-RU" b="1" dirty="0" smtClean="0"/>
              <a:t>);</a:t>
            </a:r>
            <a:r>
              <a:rPr lang="ru-RU" dirty="0" smtClean="0"/>
              <a:t>. </a:t>
            </a:r>
          </a:p>
          <a:p>
            <a:pPr indent="358775"/>
            <a:r>
              <a:rPr lang="ru-RU" dirty="0" smtClean="0"/>
              <a:t>В общем, где бы не лежала картинка, вы должны правильно указать путь к ней.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list-style-position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Это свойство определяет положение маркера: внутри блока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 err="1" smtClean="0">
                <a:solidFill>
                  <a:srgbClr val="0070C0"/>
                </a:solidFill>
              </a:rPr>
              <a:t>inside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или снаружи - </a:t>
            </a:r>
            <a:r>
              <a:rPr lang="ru-RU" dirty="0" err="1" smtClean="0">
                <a:solidFill>
                  <a:srgbClr val="0070C0"/>
                </a:solidFill>
              </a:rPr>
              <a:t>outside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9844" t="27778" r="37500" b="38194"/>
          <a:stretch>
            <a:fillRect/>
          </a:stretch>
        </p:blipFill>
        <p:spPr bwMode="auto">
          <a:xfrm>
            <a:off x="285720" y="1357298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Зададим стили для списков с разными значениями: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2859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#sp{ </a:t>
            </a:r>
            <a:endParaRPr lang="ru-RU" dirty="0" smtClean="0"/>
          </a:p>
          <a:p>
            <a:r>
              <a:rPr lang="en-US" dirty="0" smtClean="0"/>
              <a:t>width:150px;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#spisok1{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position:inside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 </a:t>
            </a:r>
            <a:endParaRPr lang="ru-RU" dirty="0" smtClean="0"/>
          </a:p>
          <a:p>
            <a:r>
              <a:rPr lang="en-US" dirty="0" smtClean="0"/>
              <a:t>#spisok2{</a:t>
            </a:r>
            <a:endParaRPr lang="ru-RU" dirty="0" smtClean="0"/>
          </a:p>
          <a:p>
            <a:r>
              <a:rPr lang="en-US" dirty="0" smtClean="0"/>
              <a:t> list-style-</a:t>
            </a:r>
            <a:r>
              <a:rPr lang="en-US" dirty="0" err="1" smtClean="0"/>
              <a:t>position:outside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/>
          </a:p>
        </p:txBody>
      </p:sp>
      <p:pic>
        <p:nvPicPr>
          <p:cNvPr id="7172" name="Picture 4" descr="CSS спи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643446"/>
            <a:ext cx="2939382" cy="207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Добавим в таблицу стилей </a:t>
            </a:r>
            <a:r>
              <a:rPr lang="ru-RU" dirty="0" err="1" smtClean="0"/>
              <a:t>style.css</a:t>
            </a:r>
            <a:r>
              <a:rPr lang="ru-RU" dirty="0" smtClean="0"/>
              <a:t> </a:t>
            </a:r>
            <a:r>
              <a:rPr lang="ru-RU" dirty="0"/>
              <a:t>стили для наших абзацев: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8672" t="50695" r="51953" b="20833"/>
          <a:stretch>
            <a:fillRect/>
          </a:stretch>
        </p:blipFill>
        <p:spPr bwMode="auto">
          <a:xfrm>
            <a:off x="0" y="642918"/>
            <a:ext cx="2214578" cy="37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785794"/>
            <a:ext cx="6500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сначала указали сделать текст всех параграфов черным, а текст параграфа с </a:t>
            </a:r>
            <a:r>
              <a:rPr lang="ru-RU" dirty="0" err="1"/>
              <a:t>id</a:t>
            </a:r>
            <a:r>
              <a:rPr lang="ru-RU" dirty="0"/>
              <a:t> "</a:t>
            </a:r>
            <a:r>
              <a:rPr lang="ru-RU" dirty="0" err="1"/>
              <a:t>pink</a:t>
            </a:r>
            <a:r>
              <a:rPr lang="ru-RU" dirty="0"/>
              <a:t>" сделать </a:t>
            </a:r>
            <a:r>
              <a:rPr lang="ru-RU" dirty="0" err="1"/>
              <a:t>розовым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Наш </a:t>
            </a:r>
            <a:r>
              <a:rPr lang="ru-RU" dirty="0"/>
              <a:t>селектор состоит в данном случае </a:t>
            </a:r>
            <a:r>
              <a:rPr lang="ru-RU" b="1" dirty="0"/>
              <a:t>из элемента (</a:t>
            </a:r>
            <a:r>
              <a:rPr lang="ru-RU" b="1" dirty="0" err="1"/>
              <a:t>p</a:t>
            </a:r>
            <a:r>
              <a:rPr lang="ru-RU" b="1" dirty="0"/>
              <a:t>), разделителя (#) и имени идентификатора (</a:t>
            </a:r>
            <a:r>
              <a:rPr lang="ru-RU" b="1" dirty="0" err="1"/>
              <a:t>pink</a:t>
            </a:r>
            <a:r>
              <a:rPr lang="ru-RU" b="1" dirty="0"/>
              <a:t>).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071810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 запомнить, что на странице может быть только один идентификатор (</a:t>
            </a:r>
            <a:r>
              <a:rPr lang="ru-RU" dirty="0" err="1"/>
              <a:t>id</a:t>
            </a:r>
            <a:r>
              <a:rPr lang="ru-RU" dirty="0"/>
              <a:t>). Т.е. для нашего примера нельзя создать два параграфа с </a:t>
            </a:r>
            <a:r>
              <a:rPr lang="ru-RU" dirty="0" err="1"/>
              <a:t>id</a:t>
            </a:r>
            <a:r>
              <a:rPr lang="ru-RU" dirty="0"/>
              <a:t> "</a:t>
            </a:r>
            <a:r>
              <a:rPr lang="ru-RU" dirty="0" err="1"/>
              <a:t>pink</a:t>
            </a:r>
            <a:r>
              <a:rPr lang="ru-RU" dirty="0"/>
              <a:t>", параграф с таким </a:t>
            </a:r>
            <a:r>
              <a:rPr lang="ru-RU" dirty="0" err="1"/>
              <a:t>id</a:t>
            </a:r>
            <a:r>
              <a:rPr lang="ru-RU" dirty="0"/>
              <a:t> может быть только один. Но каждый параграф может иметь свой идентификатор, например, можно создать параграф с </a:t>
            </a:r>
            <a:r>
              <a:rPr lang="ru-RU" dirty="0" err="1"/>
              <a:t>id=</a:t>
            </a:r>
            <a:r>
              <a:rPr lang="ru-RU" dirty="0"/>
              <a:t>"</a:t>
            </a:r>
            <a:r>
              <a:rPr lang="ru-RU" dirty="0" err="1"/>
              <a:t>green</a:t>
            </a:r>
            <a:r>
              <a:rPr lang="ru-RU" dirty="0"/>
              <a:t>" и задать стиль для этого параграфа в таблице стилей.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Селекторы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по классу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dirty="0"/>
              <a:t>Но, что делать, если мы хотим, </a:t>
            </a:r>
            <a:r>
              <a:rPr lang="ru-RU" b="1" dirty="0"/>
              <a:t>чтобы </a:t>
            </a:r>
            <a:r>
              <a:rPr lang="ru-RU" b="1" dirty="0" err="1"/>
              <a:t>розовый</a:t>
            </a:r>
            <a:r>
              <a:rPr lang="ru-RU" b="1" dirty="0"/>
              <a:t> цвет текста был у двух или трех параграфов.</a:t>
            </a:r>
            <a:r>
              <a:rPr lang="ru-RU" dirty="0"/>
              <a:t> Для этого в HTML существует параметр </a:t>
            </a:r>
            <a:r>
              <a:rPr lang="ru-RU" b="1" dirty="0" err="1"/>
              <a:t>class</a:t>
            </a:r>
            <a:r>
              <a:rPr lang="ru-RU" dirty="0"/>
              <a:t>, в качестве значения которого указывается его имя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9844" t="21528" r="37109" b="52778"/>
          <a:stretch>
            <a:fillRect/>
          </a:stretch>
        </p:blipFill>
        <p:spPr bwMode="auto">
          <a:xfrm>
            <a:off x="428595" y="1643050"/>
            <a:ext cx="47844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143504" y="1571612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таблице стилей напишем </a:t>
            </a:r>
            <a:r>
              <a:rPr lang="ru-RU" dirty="0" smtClean="0"/>
              <a:t>правило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214554"/>
            <a:ext cx="27860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body</a:t>
            </a:r>
            <a:r>
              <a:rPr lang="en-US" sz="1600" b="1" dirty="0" smtClean="0"/>
              <a:t>{</a:t>
            </a:r>
            <a:endParaRPr lang="ru-RU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/>
              <a:t>background: blue; color: white; </a:t>
            </a:r>
            <a:endParaRPr lang="ru-RU" sz="1600" b="1" dirty="0" smtClean="0"/>
          </a:p>
          <a:p>
            <a:r>
              <a:rPr lang="en-US" sz="1600" b="1" dirty="0" smtClean="0"/>
              <a:t>} </a:t>
            </a:r>
            <a:endParaRPr lang="ru-RU" sz="1600" b="1" dirty="0" smtClean="0"/>
          </a:p>
          <a:p>
            <a:r>
              <a:rPr lang="en-US" sz="1600" b="1" dirty="0" smtClean="0"/>
              <a:t>h1{</a:t>
            </a:r>
            <a:endParaRPr lang="ru-RU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err="1"/>
              <a:t>color:red</a:t>
            </a:r>
            <a:r>
              <a:rPr lang="en-US" sz="1600" b="1" dirty="0"/>
              <a:t>; </a:t>
            </a:r>
            <a:endParaRPr lang="ru-RU" sz="1600" b="1" dirty="0" smtClean="0"/>
          </a:p>
          <a:p>
            <a:r>
              <a:rPr lang="en-US" sz="1600" b="1" dirty="0" smtClean="0"/>
              <a:t>} </a:t>
            </a:r>
            <a:endParaRPr lang="ru-RU" sz="1600" b="1" dirty="0" smtClean="0"/>
          </a:p>
          <a:p>
            <a:r>
              <a:rPr lang="en-US" sz="1600" b="1" dirty="0" smtClean="0"/>
              <a:t>h2{</a:t>
            </a:r>
            <a:endParaRPr lang="ru-RU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err="1"/>
              <a:t>color:yellow</a:t>
            </a:r>
            <a:r>
              <a:rPr lang="en-US" sz="1600" b="1" dirty="0"/>
              <a:t>; </a:t>
            </a:r>
            <a:endParaRPr lang="ru-RU" sz="1600" b="1" dirty="0" smtClean="0"/>
          </a:p>
          <a:p>
            <a:r>
              <a:rPr lang="en-US" sz="1600" b="1" dirty="0" smtClean="0"/>
              <a:t>} </a:t>
            </a:r>
            <a:endParaRPr lang="ru-RU" sz="1600" b="1" dirty="0" smtClean="0"/>
          </a:p>
          <a:p>
            <a:r>
              <a:rPr lang="en-US" sz="1600" b="1" dirty="0" smtClean="0"/>
              <a:t>p</a:t>
            </a:r>
            <a:r>
              <a:rPr lang="en-US" sz="1600" b="1" dirty="0"/>
              <a:t>{ </a:t>
            </a:r>
            <a:endParaRPr lang="ru-RU" sz="1600" b="1" dirty="0" smtClean="0"/>
          </a:p>
          <a:p>
            <a:r>
              <a:rPr lang="en-US" sz="1600" b="1" dirty="0" err="1" smtClean="0"/>
              <a:t>color:black</a:t>
            </a:r>
            <a:r>
              <a:rPr lang="en-US" sz="1600" b="1" dirty="0"/>
              <a:t>; </a:t>
            </a:r>
            <a:endParaRPr lang="ru-RU" sz="1600" b="1" dirty="0" smtClean="0"/>
          </a:p>
          <a:p>
            <a:r>
              <a:rPr lang="en-US" sz="1600" b="1" dirty="0" smtClean="0"/>
              <a:t>}</a:t>
            </a:r>
            <a:endParaRPr lang="ru-RU" sz="1600" b="1" dirty="0" smtClean="0"/>
          </a:p>
          <a:p>
            <a:r>
              <a:rPr lang="en-US" sz="1600" b="1" dirty="0" smtClean="0"/>
              <a:t>#</a:t>
            </a:r>
            <a:r>
              <a:rPr lang="en-US" sz="1600" b="1" dirty="0"/>
              <a:t>pink{ </a:t>
            </a:r>
            <a:endParaRPr lang="ru-RU" sz="1600" b="1" dirty="0" smtClean="0"/>
          </a:p>
          <a:p>
            <a:r>
              <a:rPr lang="en-US" sz="1600" b="1" dirty="0" err="1" smtClean="0"/>
              <a:t>color:pink</a:t>
            </a:r>
            <a:r>
              <a:rPr lang="en-US" sz="1600" b="1" dirty="0"/>
              <a:t>; </a:t>
            </a:r>
            <a:endParaRPr lang="ru-RU" sz="1600" b="1" dirty="0" smtClean="0"/>
          </a:p>
          <a:p>
            <a:r>
              <a:rPr lang="en-US" sz="1600" b="1" dirty="0" smtClean="0"/>
              <a:t>}</a:t>
            </a:r>
            <a:endParaRPr lang="ru-RU" sz="1600" b="1" dirty="0" smtClean="0"/>
          </a:p>
          <a:p>
            <a:r>
              <a:rPr lang="en-US" sz="1600" b="1" dirty="0" smtClean="0"/>
              <a:t>.</a:t>
            </a:r>
            <a:r>
              <a:rPr lang="en-US" sz="1600" b="1" dirty="0"/>
              <a:t>pink{ </a:t>
            </a:r>
            <a:endParaRPr lang="ru-RU" sz="1600" b="1" dirty="0" smtClean="0"/>
          </a:p>
          <a:p>
            <a:r>
              <a:rPr lang="en-US" sz="1600" b="1" dirty="0" err="1" smtClean="0"/>
              <a:t>color:pink</a:t>
            </a:r>
            <a:r>
              <a:rPr lang="en-US" sz="1600" b="1" dirty="0"/>
              <a:t>; </a:t>
            </a:r>
            <a:endParaRPr lang="ru-RU" sz="1600" b="1" dirty="0" smtClean="0"/>
          </a:p>
          <a:p>
            <a:r>
              <a:rPr lang="en-US" sz="1600" b="1" dirty="0" smtClean="0"/>
              <a:t>}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1160</TotalTime>
  <Words>6173</Words>
  <Application>Microsoft Office PowerPoint</Application>
  <PresentationFormat>Экран (4:3)</PresentationFormat>
  <Paragraphs>762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Открытая</vt:lpstr>
      <vt:lpstr>Работа с CSS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CSS</dc:title>
  <dc:creator>Елена</dc:creator>
  <cp:lastModifiedBy>Lena</cp:lastModifiedBy>
  <cp:revision>94</cp:revision>
  <dcterms:created xsi:type="dcterms:W3CDTF">2014-12-21T13:34:56Z</dcterms:created>
  <dcterms:modified xsi:type="dcterms:W3CDTF">2015-08-29T06:51:48Z</dcterms:modified>
</cp:coreProperties>
</file>