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1" r:id="rId11"/>
    <p:sldId id="263" r:id="rId12"/>
    <p:sldId id="264" r:id="rId13"/>
    <p:sldId id="266" r:id="rId14"/>
    <p:sldId id="277" r:id="rId15"/>
    <p:sldId id="278" r:id="rId16"/>
    <p:sldId id="279" r:id="rId17"/>
    <p:sldId id="280" r:id="rId18"/>
    <p:sldId id="281" r:id="rId19"/>
    <p:sldId id="265" r:id="rId20"/>
    <p:sldId id="267" r:id="rId21"/>
    <p:sldId id="268" r:id="rId22"/>
    <p:sldId id="269" r:id="rId23"/>
    <p:sldId id="270" r:id="rId24"/>
    <p:sldId id="274" r:id="rId25"/>
    <p:sldId id="275" r:id="rId26"/>
    <p:sldId id="276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0" r:id="rId54"/>
    <p:sldId id="312" r:id="rId55"/>
    <p:sldId id="314" r:id="rId56"/>
    <p:sldId id="313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>
        <p:scale>
          <a:sx n="100" d="100"/>
          <a:sy n="10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8B0AB2-363B-462B-BE99-A2339D9FF239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5A2E6C-AA57-4703-B626-D50E20A8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labla.ru/examples/html/examples_main.html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file:///E:\%25D0%2594%25D0%25BB%25D1%258F%20%25D1%2580%25D0%25B0%25D0%25B1%25D0%25BE%25D1%2582%25D1%258B\%25D0%2598%25D1%2581%25D1%2585%25D0%25BE%25D0%25B4%25D0%25BD%25D0%25B8%25D0%25BA%25D0%25B8%20%25D0%25B4%25D0%25BB%25D1%258F%20%25D0%25B7%25D0%25B0%25D0%25B4%25D0%25B0%25D0%25BD%25D0%25B8%25D0%25B9\%25D0%25A1%25D0%25B0%25D0%25B9%25D1%2582%25D0%25BE%25D1%2581%25D1%2582%25D1%2580%25D0%25BE%25D0%25B5%25D0%25BD%25D0%25B8%25D0%25B5\textbook_HTML\%25D0%25A3%25D1%2587%25D0%25B5%25D0%25B1%25D0%25BD%25D0%25B8%25D0%25BA%20HTML\tutorial\a.htm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</a:t>
            </a:r>
            <a:r>
              <a:rPr lang="en-US" b="1" dirty="0" smtClean="0"/>
              <a:t>HTML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smtClean="0"/>
              <a:t>Составитель</a:t>
            </a:r>
            <a:r>
              <a:rPr lang="ru-RU" b="1" i="1" dirty="0"/>
              <a:t>: </a:t>
            </a:r>
            <a:r>
              <a:rPr lang="ru-RU" b="1" dirty="0"/>
              <a:t>Горбунова Елена Владимировна,</a:t>
            </a:r>
            <a:endParaRPr lang="ru-RU" b="1" i="1" dirty="0"/>
          </a:p>
          <a:p>
            <a:r>
              <a:rPr lang="ru-RU" b="1" dirty="0"/>
              <a:t>педагог дополнительного образования   МБОУ ДОД «Центр дополнительного </a:t>
            </a:r>
            <a:endParaRPr lang="ru-RU" b="1" i="1" dirty="0"/>
          </a:p>
          <a:p>
            <a:r>
              <a:rPr lang="ru-RU" b="1" dirty="0"/>
              <a:t>образования детей»,</a:t>
            </a:r>
            <a:endParaRPr lang="ru-RU" b="1" i="1" dirty="0"/>
          </a:p>
          <a:p>
            <a:r>
              <a:rPr lang="ru-RU" b="1" dirty="0"/>
              <a:t>Россия, г. Прокопьевск,</a:t>
            </a:r>
            <a:endParaRPr lang="ru-RU" b="1" i="1" dirty="0"/>
          </a:p>
          <a:p>
            <a:r>
              <a:rPr lang="ru-RU" b="1" dirty="0"/>
              <a:t> Кемеровской обл., ул. Обручева, 65,</a:t>
            </a:r>
            <a:endParaRPr lang="ru-RU" b="1" i="1" dirty="0"/>
          </a:p>
          <a:p>
            <a:r>
              <a:rPr lang="ru-RU" b="1" dirty="0"/>
              <a:t>тел. (3846) 69-48-74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Списки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344" y="89026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Оформление маркированных списков</a:t>
            </a:r>
            <a:endParaRPr lang="ru-RU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824" y="125960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ul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li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 </a:t>
            </a:r>
            <a:r>
              <a:rPr lang="ru-RU" b="1" i="1" dirty="0"/>
              <a:t>Первый пункт списка </a:t>
            </a:r>
            <a:br>
              <a:rPr lang="ru-RU" b="1" i="1" dirty="0"/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li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 </a:t>
            </a:r>
            <a:r>
              <a:rPr lang="ru-RU" b="1" i="1" dirty="0"/>
              <a:t>Второй пункт списка</a:t>
            </a:r>
            <a:br>
              <a:rPr lang="ru-RU" b="1" i="1" dirty="0"/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&lt;/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ul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</a:t>
            </a:r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2352" y="2644595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Оформление нумерованных списков</a:t>
            </a:r>
            <a:endParaRPr lang="ru-RU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376" y="298266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ol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 </a:t>
            </a:r>
            <a:b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li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</a:t>
            </a:r>
            <a:r>
              <a:rPr lang="ru-RU" b="1" i="1" dirty="0"/>
              <a:t>Первый пункт списка</a:t>
            </a:r>
            <a:br>
              <a:rPr lang="ru-RU" b="1" i="1" dirty="0"/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li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</a:t>
            </a:r>
            <a:r>
              <a:rPr lang="ru-RU" b="1" i="1" dirty="0" err="1"/>
              <a:t>Bторой</a:t>
            </a:r>
            <a:r>
              <a:rPr lang="ru-RU" b="1" i="1" dirty="0"/>
              <a:t> пункт списка </a:t>
            </a:r>
            <a:br>
              <a:rPr lang="ru-RU" b="1" i="1" dirty="0"/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li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</a:t>
            </a:r>
            <a:r>
              <a:rPr lang="ru-RU" b="1" i="1" dirty="0" err="1"/>
              <a:t>Tpeтий</a:t>
            </a:r>
            <a:r>
              <a:rPr lang="ru-RU" b="1" i="1" dirty="0"/>
              <a:t> пункт списка</a:t>
            </a:r>
            <a:br>
              <a:rPr lang="ru-RU" b="1" i="1" dirty="0"/>
            </a:b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&lt;/</a:t>
            </a:r>
            <a:r>
              <a:rPr lang="ru-RU" sz="2400" b="1" dirty="0" err="1">
                <a:solidFill>
                  <a:srgbClr val="006699"/>
                </a:solidFill>
                <a:latin typeface="+mj-lt"/>
                <a:cs typeface="Courier New" pitchFamily="49" charset="0"/>
              </a:rPr>
              <a:t>ol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Атрибуты: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080" y="8367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Оформление маркированных списков</a:t>
            </a:r>
            <a:endParaRPr lang="ru-RU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!DOCTYPE HTML PUBLIC "-//W3C//DTD HTML 4.01//EN"</a:t>
            </a:r>
            <a:br>
              <a:rPr lang="en-US" b="1" i="1" dirty="0"/>
            </a:br>
            <a:r>
              <a:rPr lang="en-US" b="1" i="1" dirty="0"/>
              <a:t>"http://www.w3.org/TR/html4/strict.dtd"&gt;</a:t>
            </a:r>
            <a:br>
              <a:rPr lang="en-US" b="1" i="1" dirty="0"/>
            </a:br>
            <a:r>
              <a:rPr lang="en-US" b="1" i="1" dirty="0"/>
              <a:t>&lt;html&gt;</a:t>
            </a:r>
            <a:br>
              <a:rPr lang="en-US" b="1" i="1" dirty="0"/>
            </a:br>
            <a:r>
              <a:rPr lang="en-US" b="1" i="1" dirty="0"/>
              <a:t>&lt;head&gt; </a:t>
            </a:r>
            <a:br>
              <a:rPr lang="en-US" b="1" i="1" dirty="0"/>
            </a:br>
            <a:r>
              <a:rPr lang="en-US" b="1" i="1" dirty="0"/>
              <a:t>&lt;title&gt;Map</a:t>
            </a:r>
            <a:r>
              <a:rPr lang="ru-RU" b="1" i="1" dirty="0" err="1"/>
              <a:t>кированный</a:t>
            </a:r>
            <a:r>
              <a:rPr lang="ru-RU" b="1" i="1" dirty="0"/>
              <a:t> список&lt;/</a:t>
            </a:r>
            <a:r>
              <a:rPr lang="en-US" b="1" i="1" dirty="0"/>
              <a:t>title&gt; &lt;body&gt;</a:t>
            </a:r>
            <a:br>
              <a:rPr lang="en-US" b="1" i="1" dirty="0"/>
            </a:br>
            <a:r>
              <a:rPr lang="en-US" b="1" i="1" dirty="0"/>
              <a:t>&lt;</a:t>
            </a:r>
            <a:r>
              <a:rPr lang="en-US" b="1" i="1" dirty="0" err="1"/>
              <a:t>ul</a:t>
            </a:r>
            <a:r>
              <a:rPr lang="en-US" b="1" i="1" dirty="0"/>
              <a:t>&gt; </a:t>
            </a:r>
            <a:br>
              <a:rPr lang="en-US" b="1" i="1" dirty="0"/>
            </a:br>
            <a:r>
              <a:rPr lang="en-US" b="1" i="1" dirty="0"/>
              <a:t>&lt;li type="circle"&gt;</a:t>
            </a:r>
            <a:r>
              <a:rPr lang="ru-RU" b="1" i="1" dirty="0"/>
              <a:t>Первый пункт списка</a:t>
            </a:r>
            <a:br>
              <a:rPr lang="ru-RU" b="1" i="1" dirty="0"/>
            </a:br>
            <a:r>
              <a:rPr lang="ru-RU" b="1" i="1" dirty="0"/>
              <a:t>&lt;</a:t>
            </a:r>
            <a:r>
              <a:rPr lang="en-US" b="1" i="1" dirty="0"/>
              <a:t>li type="disc"&gt;B</a:t>
            </a:r>
            <a:r>
              <a:rPr lang="ru-RU" b="1" i="1" dirty="0"/>
              <a:t>торой пункт списка </a:t>
            </a:r>
            <a:br>
              <a:rPr lang="ru-RU" b="1" i="1" dirty="0"/>
            </a:br>
            <a:r>
              <a:rPr lang="ru-RU" b="1" i="1" dirty="0"/>
              <a:t>&lt;</a:t>
            </a:r>
            <a:r>
              <a:rPr lang="en-US" b="1" i="1" dirty="0"/>
              <a:t>li type="square"&gt;</a:t>
            </a:r>
            <a:r>
              <a:rPr lang="en-US" b="1" i="1" dirty="0" err="1"/>
              <a:t>Tpe</a:t>
            </a:r>
            <a:r>
              <a:rPr lang="ru-RU" b="1" i="1" dirty="0" err="1"/>
              <a:t>тий</a:t>
            </a:r>
            <a:r>
              <a:rPr lang="ru-RU" b="1" i="1" dirty="0"/>
              <a:t> пункт списка</a:t>
            </a:r>
            <a:br>
              <a:rPr lang="ru-RU" b="1" i="1" dirty="0"/>
            </a:br>
            <a:r>
              <a:rPr lang="ru-RU" b="1" i="1" dirty="0"/>
              <a:t>&lt;/</a:t>
            </a:r>
            <a:r>
              <a:rPr lang="en-US" b="1" i="1" dirty="0" err="1"/>
              <a:t>ul</a:t>
            </a:r>
            <a:r>
              <a:rPr lang="en-US" b="1" i="1" dirty="0"/>
              <a:t>&gt; </a:t>
            </a:r>
            <a:br>
              <a:rPr lang="en-US" b="1" i="1" dirty="0"/>
            </a:br>
            <a:r>
              <a:rPr lang="en-US" b="1" i="1" dirty="0"/>
              <a:t>&lt;/body&gt;</a:t>
            </a:r>
            <a:br>
              <a:rPr lang="en-US" b="1" i="1" dirty="0"/>
            </a:br>
            <a:r>
              <a:rPr lang="en-US" b="1" i="1" dirty="0"/>
              <a:t>&lt;/html&gt;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TYPE</a:t>
            </a:r>
            <a:r>
              <a:rPr lang="ru-RU" dirty="0" smtClean="0"/>
              <a:t> – определяет стиль нумерации пунктов списка.</a:t>
            </a:r>
          </a:p>
        </p:txBody>
      </p:sp>
    </p:spTree>
    <p:extLst>
      <p:ext uri="{BB962C8B-B14F-4D97-AF65-F5344CB8AC3E}">
        <p14:creationId xmlns:p14="http://schemas.microsoft.com/office/powerpoint/2010/main" val="32510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Оформление нумерованных списков</a:t>
            </a:r>
            <a:endParaRPr lang="ru-RU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&lt;!DOCTYPE HTML PUBLIC "-//W3C//DTD HTML 4.01//EN"</a:t>
            </a:r>
            <a:br>
              <a:rPr lang="en-US" b="1" i="1" dirty="0"/>
            </a:br>
            <a:r>
              <a:rPr lang="en-US" b="1" i="1" dirty="0"/>
              <a:t>"http: //www.w3.org/TR/html4/strict.dtd"&gt;</a:t>
            </a:r>
            <a:br>
              <a:rPr lang="en-US" b="1" i="1" dirty="0"/>
            </a:br>
            <a:r>
              <a:rPr lang="en-US" b="1" i="1" dirty="0"/>
              <a:t>&lt;html&gt;</a:t>
            </a:r>
            <a:br>
              <a:rPr lang="en-US" b="1" i="1" dirty="0"/>
            </a:br>
            <a:r>
              <a:rPr lang="en-US" b="1" i="1" dirty="0"/>
              <a:t>&lt;head&gt;</a:t>
            </a:r>
            <a:br>
              <a:rPr lang="en-US" b="1" i="1" dirty="0"/>
            </a:br>
            <a:r>
              <a:rPr lang="en-US" b="1" i="1" dirty="0"/>
              <a:t>&lt;title&gt;</a:t>
            </a:r>
            <a:r>
              <a:rPr lang="en-US" b="1" i="1" dirty="0" err="1"/>
              <a:t>Hy</a:t>
            </a:r>
            <a:r>
              <a:rPr lang="ru-RU" b="1" i="1" dirty="0"/>
              <a:t>м</a:t>
            </a:r>
            <a:r>
              <a:rPr lang="en-US" b="1" i="1" dirty="0" err="1"/>
              <a:t>epo</a:t>
            </a:r>
            <a:r>
              <a:rPr lang="ru-RU" b="1" i="1" dirty="0"/>
              <a:t>ванный </a:t>
            </a:r>
            <a:r>
              <a:rPr lang="en-US" b="1" i="1" dirty="0"/>
              <a:t>c</a:t>
            </a:r>
            <a:r>
              <a:rPr lang="ru-RU" b="1" i="1" dirty="0"/>
              <a:t>писок&lt;/</a:t>
            </a:r>
            <a:r>
              <a:rPr lang="en-US" b="1" i="1" dirty="0"/>
              <a:t>title&gt; </a:t>
            </a:r>
            <a:br>
              <a:rPr lang="en-US" b="1" i="1" dirty="0"/>
            </a:br>
            <a:r>
              <a:rPr lang="en-US" b="1" i="1" dirty="0"/>
              <a:t>&lt;body&gt;</a:t>
            </a:r>
            <a:br>
              <a:rPr lang="en-US" b="1" i="1" dirty="0"/>
            </a:br>
            <a:r>
              <a:rPr lang="en-US" b="1" i="1" dirty="0"/>
              <a:t>&lt;li type="1"&gt;</a:t>
            </a:r>
            <a:r>
              <a:rPr lang="ru-RU" b="1" i="1" dirty="0"/>
              <a:t>Первый пункт списка </a:t>
            </a:r>
            <a:br>
              <a:rPr lang="ru-RU" b="1" i="1" dirty="0"/>
            </a:br>
            <a:r>
              <a:rPr lang="ru-RU" b="1" i="1" dirty="0"/>
              <a:t>&lt;</a:t>
            </a:r>
            <a:r>
              <a:rPr lang="en-US" b="1" i="1" dirty="0"/>
              <a:t>li type="a"&gt;B</a:t>
            </a:r>
            <a:r>
              <a:rPr lang="ru-RU" b="1" i="1" dirty="0"/>
              <a:t>торой пункт списка</a:t>
            </a:r>
            <a:br>
              <a:rPr lang="ru-RU" b="1" i="1" dirty="0"/>
            </a:br>
            <a:r>
              <a:rPr lang="ru-RU" b="1" i="1" dirty="0"/>
              <a:t>&lt;</a:t>
            </a:r>
            <a:r>
              <a:rPr lang="en-US" b="1" i="1" dirty="0"/>
              <a:t>li type="A"&gt;</a:t>
            </a:r>
            <a:r>
              <a:rPr lang="en-US" b="1" i="1" dirty="0" err="1"/>
              <a:t>Tpe</a:t>
            </a:r>
            <a:r>
              <a:rPr lang="ru-RU" b="1" i="1" dirty="0" err="1"/>
              <a:t>тий</a:t>
            </a:r>
            <a:r>
              <a:rPr lang="ru-RU" b="1" i="1" dirty="0"/>
              <a:t> пункт списка</a:t>
            </a:r>
            <a:br>
              <a:rPr lang="ru-RU" b="1" i="1" dirty="0"/>
            </a:br>
            <a:r>
              <a:rPr lang="ru-RU" b="1" i="1" dirty="0"/>
              <a:t>&lt;</a:t>
            </a:r>
            <a:r>
              <a:rPr lang="en-US" b="1" i="1" dirty="0"/>
              <a:t>li type="</a:t>
            </a:r>
            <a:r>
              <a:rPr lang="en-US" b="1" i="1" dirty="0" err="1"/>
              <a:t>i</a:t>
            </a:r>
            <a:r>
              <a:rPr lang="en-US" b="1" i="1" dirty="0"/>
              <a:t>"&gt;</a:t>
            </a:r>
            <a:r>
              <a:rPr lang="ru-RU" b="1" i="1" dirty="0"/>
              <a:t>Четвертый пункт списка </a:t>
            </a:r>
            <a:br>
              <a:rPr lang="ru-RU" b="1" i="1" dirty="0"/>
            </a:br>
            <a:r>
              <a:rPr lang="ru-RU" b="1" i="1" dirty="0"/>
              <a:t>&lt;</a:t>
            </a:r>
            <a:r>
              <a:rPr lang="en-US" b="1" i="1" dirty="0"/>
              <a:t>li type="I"&gt;</a:t>
            </a:r>
            <a:r>
              <a:rPr lang="ru-RU" b="1" i="1" dirty="0"/>
              <a:t>Пятый пункт списка</a:t>
            </a:r>
            <a:br>
              <a:rPr lang="ru-RU" b="1" i="1" dirty="0"/>
            </a:br>
            <a:r>
              <a:rPr lang="ru-RU" b="1" i="1" dirty="0"/>
              <a:t>&lt;/</a:t>
            </a:r>
            <a:r>
              <a:rPr lang="en-US" b="1" i="1" dirty="0"/>
              <a:t>body&gt; </a:t>
            </a:r>
            <a:br>
              <a:rPr lang="en-US" b="1" i="1" dirty="0"/>
            </a:br>
            <a:r>
              <a:rPr lang="en-US" b="1" i="1" dirty="0"/>
              <a:t>&lt;/html&gt;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42918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Возможные значения:</a:t>
            </a:r>
            <a:endParaRPr lang="ru-RU" dirty="0" smtClean="0"/>
          </a:p>
          <a:p>
            <a:r>
              <a:rPr lang="ru-RU" b="1" dirty="0" smtClean="0"/>
              <a:t>"A"</a:t>
            </a:r>
            <a:r>
              <a:rPr lang="ru-RU" dirty="0" smtClean="0"/>
              <a:t> – заглавные буквы A, B, C ...</a:t>
            </a:r>
            <a:br>
              <a:rPr lang="ru-RU" dirty="0" smtClean="0"/>
            </a:br>
            <a:r>
              <a:rPr lang="ru-RU" b="1" dirty="0" smtClean="0"/>
              <a:t>"</a:t>
            </a:r>
            <a:r>
              <a:rPr lang="ru-RU" b="1" dirty="0" err="1" smtClean="0"/>
              <a:t>a</a:t>
            </a:r>
            <a:r>
              <a:rPr lang="ru-RU" b="1" dirty="0" smtClean="0"/>
              <a:t>"</a:t>
            </a:r>
            <a:r>
              <a:rPr lang="ru-RU" dirty="0" smtClean="0"/>
              <a:t> – строчные буквы </a:t>
            </a:r>
            <a:r>
              <a:rPr lang="ru-RU" dirty="0" err="1" smtClean="0"/>
              <a:t>a</a:t>
            </a:r>
            <a:r>
              <a:rPr lang="ru-RU" dirty="0" smtClean="0"/>
              <a:t>, </a:t>
            </a:r>
            <a:r>
              <a:rPr lang="ru-RU" dirty="0" err="1" smtClean="0"/>
              <a:t>b</a:t>
            </a:r>
            <a:r>
              <a:rPr lang="ru-RU" dirty="0" smtClean="0"/>
              <a:t>, </a:t>
            </a:r>
            <a:r>
              <a:rPr lang="ru-RU" dirty="0" err="1" smtClean="0"/>
              <a:t>c</a:t>
            </a:r>
            <a:r>
              <a:rPr lang="ru-RU" dirty="0" smtClean="0"/>
              <a:t> ...</a:t>
            </a:r>
            <a:br>
              <a:rPr lang="ru-RU" dirty="0" smtClean="0"/>
            </a:br>
            <a:r>
              <a:rPr lang="ru-RU" b="1" dirty="0" smtClean="0"/>
              <a:t>"I"</a:t>
            </a:r>
            <a:r>
              <a:rPr lang="ru-RU" dirty="0" smtClean="0"/>
              <a:t> – большие римские числа I, II, III ...</a:t>
            </a:r>
            <a:br>
              <a:rPr lang="ru-RU" dirty="0" smtClean="0"/>
            </a:br>
            <a:r>
              <a:rPr lang="ru-RU" b="1" dirty="0" smtClean="0"/>
              <a:t>"</a:t>
            </a:r>
            <a:r>
              <a:rPr lang="ru-RU" b="1" dirty="0" err="1" smtClean="0"/>
              <a:t>i</a:t>
            </a:r>
            <a:r>
              <a:rPr lang="ru-RU" b="1" dirty="0" smtClean="0"/>
              <a:t>"</a:t>
            </a:r>
            <a:r>
              <a:rPr lang="ru-RU" dirty="0" smtClean="0"/>
              <a:t> – маленькие римские числа </a:t>
            </a:r>
            <a:r>
              <a:rPr lang="ru-RU" dirty="0" err="1" smtClean="0"/>
              <a:t>i</a:t>
            </a:r>
            <a:r>
              <a:rPr lang="ru-RU" dirty="0" smtClean="0"/>
              <a:t>, </a:t>
            </a:r>
            <a:r>
              <a:rPr lang="ru-RU" dirty="0" err="1" smtClean="0"/>
              <a:t>ii</a:t>
            </a:r>
            <a:r>
              <a:rPr lang="ru-RU" dirty="0" smtClean="0"/>
              <a:t>, </a:t>
            </a:r>
            <a:r>
              <a:rPr lang="ru-RU" dirty="0" err="1" smtClean="0"/>
              <a:t>iii</a:t>
            </a:r>
            <a:r>
              <a:rPr lang="ru-RU" dirty="0" smtClean="0"/>
              <a:t> ...</a:t>
            </a:r>
            <a:br>
              <a:rPr lang="ru-RU" dirty="0" smtClean="0"/>
            </a:br>
            <a:r>
              <a:rPr lang="ru-RU" b="1" dirty="0" smtClean="0"/>
              <a:t>"1"</a:t>
            </a:r>
            <a:r>
              <a:rPr lang="ru-RU" dirty="0" smtClean="0"/>
              <a:t> – арабские числа 1, 2, 3 ...</a:t>
            </a:r>
          </a:p>
          <a:p>
            <a:r>
              <a:rPr lang="ru-RU" dirty="0" smtClean="0"/>
              <a:t>Значение по умолчанию </a:t>
            </a:r>
            <a:r>
              <a:rPr lang="ru-RU" b="1" dirty="0" smtClean="0"/>
              <a:t>&lt;OL TYPE="1"&gt;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0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иски в html. Нумерованные списки ol"/>
          <p:cNvPicPr>
            <a:picLocks noChangeAspect="1" noChangeArrowheads="1"/>
          </p:cNvPicPr>
          <p:nvPr/>
        </p:nvPicPr>
        <p:blipFill>
          <a:blip r:embed="rId2"/>
          <a:srcRect t="19056" r="26374" b="4720"/>
          <a:stretch>
            <a:fillRect/>
          </a:stretch>
        </p:blipFill>
        <p:spPr bwMode="auto">
          <a:xfrm>
            <a:off x="928662" y="857232"/>
            <a:ext cx="4786346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611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</a:t>
            </a:r>
            <a:r>
              <a:rPr lang="ru-RU" dirty="0" smtClean="0"/>
              <a:t>. Оформите с помощью </a:t>
            </a:r>
            <a:r>
              <a:rPr lang="en-US" dirty="0" smtClean="0"/>
              <a:t>HTML </a:t>
            </a:r>
            <a:r>
              <a:rPr lang="ru-RU" dirty="0" smtClean="0"/>
              <a:t>следующий список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Создайте HTML-документ по приведенному образцу</a:t>
            </a:r>
            <a:endParaRPr lang="ru-RU" b="1" dirty="0"/>
          </a:p>
        </p:txBody>
      </p:sp>
      <p:pic>
        <p:nvPicPr>
          <p:cNvPr id="34818" name="Picture 2" descr="http://evgenysergeeff.narod.ru/FILES/razrabotki/Web-design/pict/Ur2_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410075" cy="5276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10" y="1571612"/>
            <a:ext cx="342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Логические узлы ЭВМ Процессор оперативная память внешняя память периферийные устройства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00010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Исходный текст страницы</a:t>
            </a:r>
            <a:endParaRPr lang="ru-RU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vgenysergeeff.narod.ru/FILES/razrabotki/Web-design/pict/Ur2_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410075" cy="52768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714356"/>
            <a:ext cx="34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основу построения большинства ЭВМ положены принципы, сформулированные в 1945г. Джоном фон Нейманом</a:t>
            </a:r>
          </a:p>
          <a:p>
            <a:endParaRPr lang="ru-RU" sz="1400" dirty="0" smtClean="0"/>
          </a:p>
          <a:p>
            <a:r>
              <a:rPr lang="ru-RU" sz="1400" dirty="0" smtClean="0"/>
              <a:t>Принцип программного управления (работой компьютера управляет программа, состоящая из набора команд, которые выполняются процессором автоматически друг за другом в определенной последовательности)</a:t>
            </a:r>
          </a:p>
          <a:p>
            <a:r>
              <a:rPr lang="ru-RU" sz="1400" dirty="0" smtClean="0"/>
              <a:t>Принцип однородности памяти (программы и данные хранятся в одной и той же памяти; над командами можно выполнять такие же действия, как и над данными)</a:t>
            </a:r>
          </a:p>
          <a:p>
            <a:r>
              <a:rPr lang="ru-RU" sz="1400" dirty="0" smtClean="0"/>
              <a:t>Принцип </a:t>
            </a:r>
            <a:r>
              <a:rPr lang="ru-RU" sz="1400" dirty="0" err="1" smtClean="0"/>
              <a:t>адресности</a:t>
            </a:r>
            <a:r>
              <a:rPr lang="ru-RU" sz="1400" dirty="0" smtClean="0"/>
              <a:t> (структура основной памяти: нумерованные ячейки, номер ячейки - ее адрес) ЭВМ, построенные на этих принципах, имеют классическую архитектуру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vgenysergeeff.narod.ru/FILES/razrabotki/Web-design/pict/Ur2_Z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5019675" cy="55816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642918"/>
            <a:ext cx="278605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Функции памяти Прием информации от других устройств Хранение информации Передача информации по запросу в другие устройства компьютера</a:t>
            </a:r>
          </a:p>
          <a:p>
            <a:r>
              <a:rPr lang="ru-RU" sz="1400" dirty="0" smtClean="0"/>
              <a:t>Память делят на: Основную (или внутреннюю) ОЗУ (оперативное запоминающее устройство), по-английски RAM (</a:t>
            </a:r>
            <a:r>
              <a:rPr lang="ru-RU" sz="1400" dirty="0" err="1" smtClean="0"/>
              <a:t>Random</a:t>
            </a:r>
            <a:r>
              <a:rPr lang="ru-RU" sz="1400" dirty="0" smtClean="0"/>
              <a:t> </a:t>
            </a:r>
            <a:r>
              <a:rPr lang="ru-RU" sz="1400" dirty="0" err="1" smtClean="0"/>
              <a:t>Access</a:t>
            </a:r>
            <a:r>
              <a:rPr lang="ru-RU" sz="1400" dirty="0" smtClean="0"/>
              <a:t> </a:t>
            </a:r>
            <a:r>
              <a:rPr lang="ru-RU" sz="1400" dirty="0" err="1" smtClean="0"/>
              <a:t>Memory</a:t>
            </a:r>
            <a:r>
              <a:rPr lang="ru-RU" sz="1400" dirty="0" smtClean="0"/>
              <a:t> - "память с произвольным доступом")</a:t>
            </a:r>
          </a:p>
          <a:p>
            <a:r>
              <a:rPr lang="ru-RU" sz="1400" dirty="0" smtClean="0"/>
              <a:t>ПЗУ (постоянное запоминающее устройство), по-английски ROM (</a:t>
            </a:r>
            <a:r>
              <a:rPr lang="ru-RU" sz="1400" dirty="0" err="1" smtClean="0"/>
              <a:t>Read</a:t>
            </a:r>
            <a:r>
              <a:rPr lang="ru-RU" sz="1400" dirty="0" smtClean="0"/>
              <a:t> </a:t>
            </a:r>
            <a:r>
              <a:rPr lang="ru-RU" sz="1400" dirty="0" err="1" smtClean="0"/>
              <a:t>Only</a:t>
            </a:r>
            <a:r>
              <a:rPr lang="ru-RU" sz="1400" dirty="0" smtClean="0"/>
              <a:t> </a:t>
            </a:r>
            <a:r>
              <a:rPr lang="ru-RU" sz="1400" dirty="0" err="1" smtClean="0"/>
              <a:t>Memory</a:t>
            </a:r>
            <a:r>
              <a:rPr lang="ru-RU" sz="1400" dirty="0" smtClean="0"/>
              <a:t> - "память только для чтения")</a:t>
            </a:r>
          </a:p>
          <a:p>
            <a:r>
              <a:rPr lang="ru-RU" sz="1400" dirty="0" smtClean="0"/>
              <a:t>Внешнюю (устройства внешней памяти позволяют длительно хранить информацию)</a:t>
            </a:r>
          </a:p>
          <a:p>
            <a:r>
              <a:rPr lang="ru-RU" sz="1400" dirty="0" smtClean="0"/>
              <a:t>Носители внешней памяти: жесткие и гибкие магнитные диски, а также лазерные диски и </a:t>
            </a:r>
            <a:r>
              <a:rPr lang="ru-RU" sz="1400" dirty="0" err="1" smtClean="0"/>
              <a:t>флеш-карты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vgenysergeeff.narod.ru/FILES/razrabotki/Web-design/pict/Ur2_Z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4267200" cy="4733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2214554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характеристики монитора</a:t>
            </a:r>
          </a:p>
          <a:p>
            <a:endParaRPr lang="ru-RU" dirty="0" smtClean="0"/>
          </a:p>
          <a:p>
            <a:r>
              <a:rPr lang="ru-RU" dirty="0" smtClean="0"/>
              <a:t>Размер экрана дисплея по диагонали</a:t>
            </a:r>
          </a:p>
          <a:p>
            <a:r>
              <a:rPr lang="ru-RU" dirty="0" smtClean="0"/>
              <a:t>Разрешение экрана</a:t>
            </a:r>
          </a:p>
          <a:p>
            <a:r>
              <a:rPr lang="ru-RU" dirty="0" smtClean="0"/>
              <a:t>Частота обновления экрана</a:t>
            </a:r>
          </a:p>
          <a:p>
            <a:r>
              <a:rPr lang="ru-RU" dirty="0" smtClean="0"/>
              <a:t>Защитные свойства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vgenysergeeff.narod.ru/FILES/razrabotki/Web-design/pict/Ur2_Z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5429288" cy="57528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214290"/>
            <a:ext cx="30003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Основные характеристики процессора</a:t>
            </a:r>
          </a:p>
          <a:p>
            <a:endParaRPr lang="ru-RU" sz="1000" dirty="0" smtClean="0"/>
          </a:p>
          <a:p>
            <a:r>
              <a:rPr lang="ru-RU" sz="1000" dirty="0" smtClean="0"/>
              <a:t>Тип (Архитектура)</a:t>
            </a:r>
          </a:p>
          <a:p>
            <a:r>
              <a:rPr lang="ru-RU" sz="1000" dirty="0" smtClean="0"/>
              <a:t>Количество и назначение регистров памяти</a:t>
            </a:r>
          </a:p>
          <a:p>
            <a:r>
              <a:rPr lang="ru-RU" sz="1000" dirty="0" smtClean="0"/>
              <a:t>Регистр памяти - минимальная «ячейка», в которой микропроцессор хранит информацию. Из регистров строятся все компоненты процессора:</a:t>
            </a:r>
          </a:p>
          <a:p>
            <a:r>
              <a:rPr lang="ru-RU" sz="1000" dirty="0" smtClean="0"/>
              <a:t>Арифметико-логическое устройство (АЛУ)</a:t>
            </a:r>
          </a:p>
          <a:p>
            <a:r>
              <a:rPr lang="ru-RU" sz="1000" dirty="0" smtClean="0"/>
              <a:t>Устройство управления (УУ)</a:t>
            </a:r>
          </a:p>
          <a:p>
            <a:r>
              <a:rPr lang="ru-RU" sz="1000" dirty="0" smtClean="0"/>
              <a:t>Математический сопроцессор (</a:t>
            </a:r>
            <a:r>
              <a:rPr lang="ru-RU" sz="1000" dirty="0" err="1" smtClean="0"/>
              <a:t>МсП</a:t>
            </a:r>
            <a:r>
              <a:rPr lang="ru-RU" sz="1000" dirty="0" smtClean="0"/>
              <a:t>)</a:t>
            </a:r>
          </a:p>
          <a:p>
            <a:r>
              <a:rPr lang="ru-RU" sz="1000" dirty="0" smtClean="0"/>
              <a:t>Генератор тактовой частоты (ГТЧ)</a:t>
            </a:r>
          </a:p>
          <a:p>
            <a:r>
              <a:rPr lang="ru-RU" sz="1000" dirty="0" smtClean="0"/>
              <a:t>Кэш с Диспетчером </a:t>
            </a:r>
            <a:r>
              <a:rPr lang="ru-RU" sz="1000" dirty="0" err="1" smtClean="0"/>
              <a:t>кэша</a:t>
            </a:r>
            <a:endParaRPr lang="ru-RU" sz="1000" dirty="0" smtClean="0"/>
          </a:p>
          <a:p>
            <a:r>
              <a:rPr lang="ru-RU" sz="1000" dirty="0" smtClean="0"/>
              <a:t>Набор команд </a:t>
            </a:r>
          </a:p>
          <a:p>
            <a:r>
              <a:rPr lang="ru-RU" sz="1000" dirty="0" smtClean="0"/>
              <a:t>Каждый процессор создается с поддержкой своей собственной системы команд. Так устаревшие процессоры могут «не понимать» команды, на которых работают современные микропроцессоры</a:t>
            </a:r>
          </a:p>
          <a:p>
            <a:r>
              <a:rPr lang="ru-RU" sz="1000" dirty="0" smtClean="0"/>
              <a:t>Количество ядер</a:t>
            </a:r>
          </a:p>
          <a:p>
            <a:r>
              <a:rPr lang="ru-RU" sz="1000" dirty="0" smtClean="0"/>
              <a:t>Современная многоядерная технология представляет собой объединение нескольких микропроцессоров в рамках одного узла. Для пользовательских машин обычно применяются 2-4х ядерные структуры, для построения серверных машин, а также для суперкомпьютеров количество ядер может быть гораздо большим</a:t>
            </a:r>
          </a:p>
          <a:p>
            <a:r>
              <a:rPr lang="ru-RU" sz="1000" dirty="0" smtClean="0"/>
              <a:t>Разрядность</a:t>
            </a:r>
          </a:p>
          <a:p>
            <a:r>
              <a:rPr lang="ru-RU" sz="1000" dirty="0" smtClean="0"/>
              <a:t>Разрядность - размер машинного слова - количество бит информации, обрабатываемых процессором одновременно за один такт машинного времени</a:t>
            </a:r>
          </a:p>
          <a:p>
            <a:r>
              <a:rPr lang="ru-RU" sz="1000" dirty="0" smtClean="0"/>
              <a:t>Тактовая частота</a:t>
            </a:r>
          </a:p>
          <a:p>
            <a:r>
              <a:rPr lang="ru-RU" sz="1000" dirty="0" smtClean="0"/>
              <a:t>Количество тактов машинного времени за единицу времени реального (за секунду). Измеряется в герцах (Гц - МГц, ГГц)</a:t>
            </a:r>
          </a:p>
          <a:p>
            <a:r>
              <a:rPr lang="ru-RU" sz="1000" dirty="0" smtClean="0"/>
              <a:t>Быстродействие</a:t>
            </a:r>
          </a:p>
          <a:p>
            <a:r>
              <a:rPr lang="ru-RU" sz="1000" dirty="0" smtClean="0"/>
              <a:t>Количество операций в единицу времени, или количество машинных слов, обрабатываемых в секунду.</a:t>
            </a:r>
            <a:endParaRPr lang="ru-RU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&lt;body&gt;</a:t>
            </a:r>
            <a:br>
              <a:rPr lang="en-US" b="1" i="1" dirty="0"/>
            </a:br>
            <a:r>
              <a:rPr lang="en-US" b="1" i="1" dirty="0"/>
              <a:t>&lt;</a:t>
            </a:r>
            <a:r>
              <a:rPr lang="en-US" b="1" i="1" dirty="0" err="1"/>
              <a:t>ol</a:t>
            </a:r>
            <a:r>
              <a:rPr lang="en-US" b="1" i="1" dirty="0"/>
              <a:t> start=5&gt;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HTML предоставляет возможность самостоятельно указывать стартовый номер </a:t>
            </a:r>
            <a:r>
              <a:rPr lang="ru-RU" dirty="0" smtClean="0"/>
              <a:t>элемента в списке.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80102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START </a:t>
            </a:r>
            <a:r>
              <a:rPr lang="ru-RU" dirty="0" smtClean="0"/>
              <a:t>– определяет первое число, с которого начинается нумерация пунктов. (только целые числа) . Если не указывать, начинается с начала.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VALUE </a:t>
            </a:r>
            <a:r>
              <a:rPr lang="ru-RU" dirty="0" smtClean="0"/>
              <a:t>– изменяет порядок нумерации элементов списка. Используется только если элемент </a:t>
            </a:r>
            <a:r>
              <a:rPr lang="ru-RU" b="1" dirty="0" smtClean="0"/>
              <a:t>LI</a:t>
            </a:r>
            <a:r>
              <a:rPr lang="ru-RU" dirty="0" smtClean="0"/>
              <a:t> находится внутри элемента </a:t>
            </a:r>
            <a:r>
              <a:rPr lang="ru-RU" b="1" dirty="0" smtClean="0"/>
              <a:t>OL</a:t>
            </a:r>
            <a:r>
              <a:rPr lang="ru-RU" dirty="0" smtClean="0"/>
              <a:t>. В качестве значения указывается порядковый номер элемента.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786190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создать сайт на домашнем компьютере необходимо:</a:t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ol</a:t>
            </a:r>
            <a:r>
              <a:rPr lang="ru-RU" b="1" dirty="0" smtClean="0"/>
              <a:t> &gt;&lt;!--так как тип не указали будет использоваться по умолчанию--&gt;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li</a:t>
            </a:r>
            <a:r>
              <a:rPr lang="ru-RU" b="1" dirty="0" smtClean="0"/>
              <a:t>&gt;</a:t>
            </a:r>
            <a:r>
              <a:rPr lang="ru-RU" dirty="0" smtClean="0"/>
              <a:t> Выучить </a:t>
            </a:r>
            <a:r>
              <a:rPr lang="ru-RU" dirty="0" err="1" smtClean="0"/>
              <a:t>html</a:t>
            </a:r>
            <a:r>
              <a:rPr lang="ru-RU" b="1" dirty="0" smtClean="0"/>
              <a:t> &lt;/</a:t>
            </a:r>
            <a:r>
              <a:rPr lang="ru-RU" b="1" dirty="0" err="1" smtClean="0"/>
              <a:t>li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&lt;!--сейчас нумерация пойдет с пятого номера--&gt;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li</a:t>
            </a:r>
            <a:r>
              <a:rPr lang="ru-RU" b="1" dirty="0" smtClean="0"/>
              <a:t> </a:t>
            </a:r>
            <a:r>
              <a:rPr lang="ru-RU" b="1" dirty="0" err="1" smtClean="0"/>
              <a:t>value=</a:t>
            </a:r>
            <a:r>
              <a:rPr lang="ru-RU" b="1" dirty="0" smtClean="0"/>
              <a:t>"5"&gt;</a:t>
            </a:r>
            <a:r>
              <a:rPr lang="ru-RU" dirty="0" smtClean="0"/>
              <a:t> Выучить </a:t>
            </a:r>
            <a:r>
              <a:rPr lang="ru-RU" dirty="0" err="1" smtClean="0"/>
              <a:t>css</a:t>
            </a:r>
            <a:r>
              <a:rPr lang="ru-RU" dirty="0" smtClean="0"/>
              <a:t> </a:t>
            </a:r>
            <a:r>
              <a:rPr lang="ru-RU" b="1" dirty="0" smtClean="0"/>
              <a:t>&lt;/</a:t>
            </a:r>
            <a:r>
              <a:rPr lang="ru-RU" b="1" dirty="0" err="1" smtClean="0"/>
              <a:t>li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li</a:t>
            </a:r>
            <a:r>
              <a:rPr lang="ru-RU" b="1" dirty="0" smtClean="0"/>
              <a:t>&gt;</a:t>
            </a:r>
            <a:r>
              <a:rPr lang="ru-RU" dirty="0" smtClean="0"/>
              <a:t> Ознакомиться с </a:t>
            </a:r>
            <a:r>
              <a:rPr lang="ru-RU" dirty="0" err="1" smtClean="0"/>
              <a:t>php</a:t>
            </a:r>
            <a:r>
              <a:rPr lang="ru-RU" dirty="0" smtClean="0"/>
              <a:t> </a:t>
            </a:r>
            <a:r>
              <a:rPr lang="ru-RU" b="1" dirty="0" smtClean="0"/>
              <a:t>&lt;/</a:t>
            </a:r>
            <a:r>
              <a:rPr lang="ru-RU" b="1" dirty="0" err="1" smtClean="0"/>
              <a:t>li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&lt;/</a:t>
            </a:r>
            <a:r>
              <a:rPr lang="ru-RU" b="1" dirty="0" err="1" smtClean="0"/>
              <a:t>ol</a:t>
            </a:r>
            <a:r>
              <a:rPr lang="ru-RU" b="1" dirty="0" smtClean="0"/>
              <a:t>&gt;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571876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357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HTML</a:t>
            </a:r>
            <a:r>
              <a:rPr lang="ru-RU" sz="2000" dirty="0" smtClean="0">
                <a:solidFill>
                  <a:schemeClr val="tx1"/>
                </a:solidFill>
              </a:rPr>
              <a:t> (</a:t>
            </a:r>
            <a:r>
              <a:rPr lang="ru-RU" sz="2000" dirty="0" err="1" smtClean="0">
                <a:solidFill>
                  <a:schemeClr val="tx1"/>
                </a:solidFill>
              </a:rPr>
              <a:t>HyperText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Markup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Language</a:t>
            </a:r>
            <a:r>
              <a:rPr lang="ru-RU" sz="2000" dirty="0" smtClean="0">
                <a:solidFill>
                  <a:schemeClr val="tx1"/>
                </a:solidFill>
              </a:rPr>
              <a:t>, язык гипертекстовой разметки) - специальные инструкции браузеру, с помощью которых создаются </a:t>
            </a:r>
            <a:r>
              <a:rPr lang="ru-RU" sz="2000" dirty="0" err="1" smtClean="0">
                <a:solidFill>
                  <a:schemeClr val="tx1"/>
                </a:solidFill>
              </a:rPr>
              <a:t>Веб-страницы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Т.е. Web-страницы - это документы в формате HTML, содержащие текст и специальные тэги HTML.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Документы HTML хранятся в виде файлов с расширением .</a:t>
            </a:r>
            <a:r>
              <a:rPr lang="ru-RU" sz="2000" dirty="0" err="1" smtClean="0">
                <a:solidFill>
                  <a:schemeClr val="tx1"/>
                </a:solidFill>
              </a:rPr>
              <a:t>htm</a:t>
            </a:r>
            <a:r>
              <a:rPr lang="ru-RU" sz="2000" dirty="0" smtClean="0">
                <a:solidFill>
                  <a:schemeClr val="tx1"/>
                </a:solidFill>
              </a:rPr>
              <a:t> или .</a:t>
            </a:r>
            <a:r>
              <a:rPr lang="ru-RU" sz="2000" dirty="0" err="1" smtClean="0">
                <a:solidFill>
                  <a:schemeClr val="tx1"/>
                </a:solidFill>
              </a:rPr>
              <a:t>html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664" y="582310"/>
            <a:ext cx="52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Оформление многоуровневых вложенных списков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357298"/>
            <a:ext cx="34381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&lt;!DOCTYPE HTML PUBLIC "-//W3C//DTD HTML 4.01//EN" http: //www. w3.org/TR/html4/strict.dtd"&gt;</a:t>
            </a:r>
            <a:br>
              <a:rPr lang="en-US" sz="1400" b="1" i="1" dirty="0"/>
            </a:br>
            <a:r>
              <a:rPr lang="en-US" sz="1400" b="1" i="1" dirty="0"/>
              <a:t>&lt;bead&gt;</a:t>
            </a:r>
            <a:br>
              <a:rPr lang="en-US" sz="1400" b="1" i="1" dirty="0"/>
            </a:br>
            <a:r>
              <a:rPr lang="en-US" sz="1400" b="1" i="1" dirty="0"/>
              <a:t>&lt;title&gt; </a:t>
            </a:r>
            <a:r>
              <a:rPr lang="ru-RU" sz="1400" b="1" i="1" dirty="0"/>
              <a:t>Вложенные списки&lt;/</a:t>
            </a:r>
            <a:r>
              <a:rPr lang="en-US" sz="1400" b="1" i="1" dirty="0"/>
              <a:t>title&gt;</a:t>
            </a:r>
            <a:br>
              <a:rPr lang="en-US" sz="1400" b="1" i="1" dirty="0"/>
            </a:br>
            <a:r>
              <a:rPr lang="en-US" sz="1400" b="1" i="1" dirty="0"/>
              <a:t>&lt;body&gt;</a:t>
            </a:r>
            <a:br>
              <a:rPr lang="en-US" sz="1400" b="1" i="1" dirty="0"/>
            </a:br>
            <a:r>
              <a:rPr lang="en-US" sz="1400" b="1" i="1" dirty="0"/>
              <a:t>&lt;li&gt;</a:t>
            </a:r>
            <a:r>
              <a:rPr lang="ru-RU" sz="1400" b="1" i="1" dirty="0"/>
              <a:t>Первый пункт списка</a:t>
            </a:r>
            <a:br>
              <a:rPr lang="ru-RU" sz="1400" b="1" i="1" dirty="0"/>
            </a:br>
            <a:r>
              <a:rPr lang="ru-RU" sz="1400" b="1" i="1" dirty="0"/>
              <a:t>&lt;</a:t>
            </a:r>
            <a:r>
              <a:rPr lang="en-US" sz="1400" b="1" i="1" dirty="0" err="1"/>
              <a:t>ol</a:t>
            </a:r>
            <a:r>
              <a:rPr lang="en-US" sz="1400" b="1" i="1" dirty="0"/>
              <a:t>&gt;</a:t>
            </a:r>
            <a:br>
              <a:rPr lang="en-US" sz="1400" b="1" i="1" dirty="0"/>
            </a:br>
            <a:r>
              <a:rPr lang="en-US" sz="1400" b="1" i="1" dirty="0"/>
              <a:t>&lt;li&gt;</a:t>
            </a:r>
            <a:r>
              <a:rPr lang="ru-RU" sz="1400" b="1" i="1" dirty="0"/>
              <a:t>Первый вложенный пункт</a:t>
            </a:r>
            <a:br>
              <a:rPr lang="ru-RU" sz="1400" b="1" i="1" dirty="0"/>
            </a:br>
            <a:r>
              <a:rPr lang="ru-RU" sz="1400" b="1" i="1" dirty="0"/>
              <a:t>&lt;</a:t>
            </a:r>
            <a:r>
              <a:rPr lang="en-US" sz="1400" b="1" i="1" dirty="0"/>
              <a:t>li&gt;</a:t>
            </a:r>
            <a:r>
              <a:rPr lang="ru-RU" sz="1400" b="1" i="1" dirty="0"/>
              <a:t>Второй вложенный пункт</a:t>
            </a:r>
            <a:br>
              <a:rPr lang="ru-RU" sz="1400" b="1" i="1" dirty="0"/>
            </a:br>
            <a:r>
              <a:rPr lang="ru-RU" sz="1400" b="1" i="1" dirty="0"/>
              <a:t>&lt;/</a:t>
            </a:r>
            <a:r>
              <a:rPr lang="en-US" sz="1400" b="1" i="1" dirty="0" err="1"/>
              <a:t>ol</a:t>
            </a:r>
            <a:r>
              <a:rPr lang="en-US" sz="1400" b="1" i="1" dirty="0"/>
              <a:t>&gt;</a:t>
            </a:r>
            <a:br>
              <a:rPr lang="en-US" sz="1400" b="1" i="1" dirty="0"/>
            </a:br>
            <a:r>
              <a:rPr lang="en-US" sz="1400" b="1" i="1" dirty="0"/>
              <a:t>&lt;li&gt;</a:t>
            </a:r>
            <a:r>
              <a:rPr lang="ru-RU" sz="1400" b="1" i="1" dirty="0"/>
              <a:t>Второй пункт списка</a:t>
            </a:r>
            <a:br>
              <a:rPr lang="ru-RU" sz="1400" b="1" i="1" dirty="0"/>
            </a:br>
            <a:r>
              <a:rPr lang="ru-RU" sz="1400" b="1" i="1" dirty="0"/>
              <a:t>&lt;</a:t>
            </a:r>
            <a:r>
              <a:rPr lang="en-US" sz="1400" b="1" i="1" dirty="0" err="1"/>
              <a:t>ul</a:t>
            </a:r>
            <a:r>
              <a:rPr lang="en-US" sz="1400" b="1" i="1" dirty="0"/>
              <a:t>&gt; </a:t>
            </a:r>
            <a:br>
              <a:rPr lang="en-US" sz="1400" b="1" i="1" dirty="0"/>
            </a:br>
            <a:r>
              <a:rPr lang="en-US" sz="1400" b="1" i="1" dirty="0"/>
              <a:t>&lt;li&gt;</a:t>
            </a:r>
            <a:r>
              <a:rPr lang="ru-RU" sz="1400" b="1" i="1" dirty="0"/>
              <a:t>Вложенный маркированный элемент</a:t>
            </a:r>
            <a:br>
              <a:rPr lang="ru-RU" sz="1400" b="1" i="1" dirty="0"/>
            </a:br>
            <a:r>
              <a:rPr lang="ru-RU" sz="1400" b="1" i="1" dirty="0"/>
              <a:t>&lt;</a:t>
            </a:r>
            <a:r>
              <a:rPr lang="en-US" sz="1400" b="1" i="1" dirty="0"/>
              <a:t>li&gt;</a:t>
            </a:r>
            <a:r>
              <a:rPr lang="ru-RU" sz="1400" b="1" i="1" dirty="0"/>
              <a:t>Вложенный маркированный элемент</a:t>
            </a:r>
            <a:br>
              <a:rPr lang="ru-RU" sz="1400" b="1" i="1" dirty="0"/>
            </a:br>
            <a:r>
              <a:rPr lang="ru-RU" sz="1400" b="1" i="1" dirty="0"/>
              <a:t>&lt;</a:t>
            </a:r>
            <a:r>
              <a:rPr lang="en-US" sz="1400" b="1" i="1" dirty="0" err="1"/>
              <a:t>ul</a:t>
            </a:r>
            <a:r>
              <a:rPr lang="en-US" sz="1400" b="1" i="1" dirty="0"/>
              <a:t>&gt; </a:t>
            </a:r>
            <a:br>
              <a:rPr lang="en-US" sz="1400" b="1" i="1" dirty="0"/>
            </a:br>
            <a:r>
              <a:rPr lang="en-US" sz="1400" b="1" i="1" dirty="0"/>
              <a:t>&lt;/</a:t>
            </a:r>
            <a:r>
              <a:rPr lang="en-US" sz="1400" b="1" i="1" dirty="0" err="1"/>
              <a:t>ol</a:t>
            </a:r>
            <a:r>
              <a:rPr lang="en-US" sz="1400" b="1" i="1" dirty="0"/>
              <a:t>&gt; </a:t>
            </a:r>
            <a:br>
              <a:rPr lang="en-US" sz="1400" b="1" i="1" dirty="0"/>
            </a:br>
            <a:r>
              <a:rPr lang="en-US" sz="1400" b="1" i="1" dirty="0"/>
              <a:t>&lt;/body&gt; </a:t>
            </a:r>
            <a:br>
              <a:rPr lang="en-US" sz="1400" b="1" i="1" dirty="0"/>
            </a:br>
            <a:r>
              <a:rPr lang="en-US" sz="1400" b="1" i="1" dirty="0"/>
              <a:t>&lt;html&gt;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Работа с тексом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придать тексту ту или иную гарнитуру в </a:t>
            </a:r>
            <a:r>
              <a:rPr lang="ru-RU" dirty="0" err="1" smtClean="0"/>
              <a:t>html</a:t>
            </a:r>
            <a:r>
              <a:rPr lang="ru-RU" dirty="0" smtClean="0"/>
              <a:t> используются такие элементы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strong</a:t>
            </a:r>
            <a:r>
              <a:rPr lang="ru-RU" b="1" dirty="0" smtClean="0"/>
              <a:t>&gt;</a:t>
            </a:r>
            <a:r>
              <a:rPr lang="ru-RU" dirty="0" smtClean="0"/>
              <a:t> Этот текст будет выделен жирным </a:t>
            </a:r>
            <a:r>
              <a:rPr lang="ru-RU" b="1" dirty="0" smtClean="0"/>
              <a:t>&lt;/</a:t>
            </a:r>
            <a:r>
              <a:rPr lang="ru-RU" b="1" dirty="0" err="1" smtClean="0"/>
              <a:t>strong</a:t>
            </a:r>
            <a:r>
              <a:rPr lang="ru-RU" b="1" dirty="0" smtClean="0"/>
              <a:t>&gt;</a:t>
            </a:r>
            <a:r>
              <a:rPr lang="ru-RU" dirty="0" smtClean="0"/>
              <a:t> </a:t>
            </a:r>
            <a:r>
              <a:rPr lang="ru-RU" b="1" dirty="0" smtClean="0"/>
              <a:t>&lt;</a:t>
            </a:r>
            <a:r>
              <a:rPr lang="ru-RU" b="1" dirty="0" err="1" smtClean="0"/>
              <a:t>br</a:t>
            </a:r>
            <a:r>
              <a:rPr lang="ru-RU" b="1" dirty="0" smtClean="0"/>
              <a:t>&gt;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857364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em</a:t>
            </a:r>
            <a:r>
              <a:rPr lang="ru-RU" b="1" dirty="0" smtClean="0"/>
              <a:t>&gt; </a:t>
            </a:r>
            <a:r>
              <a:rPr lang="ru-RU" dirty="0" smtClean="0"/>
              <a:t>Этот текст будет выделен курсивом </a:t>
            </a:r>
            <a:r>
              <a:rPr lang="ru-RU" b="1" dirty="0" smtClean="0"/>
              <a:t>&lt;/</a:t>
            </a:r>
            <a:r>
              <a:rPr lang="ru-RU" b="1" dirty="0" err="1" smtClean="0"/>
              <a:t>em</a:t>
            </a:r>
            <a:r>
              <a:rPr lang="ru-RU" b="1" dirty="0" smtClean="0"/>
              <a:t>&gt;</a:t>
            </a:r>
            <a:r>
              <a:rPr lang="ru-RU" dirty="0" smtClean="0"/>
              <a:t> </a:t>
            </a:r>
            <a:r>
              <a:rPr lang="ru-RU" b="1" dirty="0" smtClean="0"/>
              <a:t>&lt;</a:t>
            </a:r>
            <a:r>
              <a:rPr lang="ru-RU" b="1" dirty="0" err="1" smtClean="0"/>
              <a:t>br</a:t>
            </a:r>
            <a:r>
              <a:rPr lang="ru-RU" b="1" dirty="0" smtClean="0"/>
              <a:t>&gt;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285992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u</a:t>
            </a:r>
            <a:r>
              <a:rPr lang="ru-RU" b="1" dirty="0" smtClean="0"/>
              <a:t>&gt;</a:t>
            </a:r>
            <a:r>
              <a:rPr lang="ru-RU" dirty="0" smtClean="0"/>
              <a:t> Этот текст будет подчеркнутым!!! </a:t>
            </a:r>
            <a:r>
              <a:rPr lang="ru-RU" b="1" dirty="0" smtClean="0"/>
              <a:t>&lt;/</a:t>
            </a:r>
            <a:r>
              <a:rPr lang="ru-RU" b="1" dirty="0" err="1" smtClean="0"/>
              <a:t>u</a:t>
            </a:r>
            <a:r>
              <a:rPr lang="ru-RU" b="1" dirty="0" smtClean="0"/>
              <a:t>&gt;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643182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&lt;</a:t>
            </a:r>
            <a:r>
              <a:rPr lang="ru-RU" b="1" dirty="0" err="1" smtClean="0"/>
              <a:t>s</a:t>
            </a:r>
            <a:r>
              <a:rPr lang="ru-RU" b="1" dirty="0" smtClean="0"/>
              <a:t>&gt;</a:t>
            </a:r>
            <a:r>
              <a:rPr lang="ru-RU" dirty="0" smtClean="0"/>
              <a:t>текст будет перечеркиваться</a:t>
            </a:r>
            <a:r>
              <a:rPr lang="ru-RU" b="1" dirty="0" smtClean="0"/>
              <a:t>&lt;/</a:t>
            </a:r>
            <a:r>
              <a:rPr lang="ru-RU" b="1" dirty="0" err="1" smtClean="0"/>
              <a:t>s</a:t>
            </a:r>
            <a:r>
              <a:rPr lang="ru-RU" b="1" dirty="0" smtClean="0"/>
              <a:t>&gt;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07181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&lt;SUP&gt;</a:t>
            </a:r>
            <a:r>
              <a:rPr lang="ru-RU" dirty="0" smtClean="0"/>
              <a:t> создание верхнего индекса </a:t>
            </a:r>
            <a:r>
              <a:rPr lang="ru-RU" b="1" dirty="0" smtClean="0"/>
              <a:t>&lt;/SUP&gt;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3571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Например:</a:t>
            </a:r>
            <a:endParaRPr lang="ru-RU" dirty="0" smtClean="0"/>
          </a:p>
          <a:p>
            <a:r>
              <a:rPr lang="ru-RU" dirty="0" smtClean="0"/>
              <a:t>2 </a:t>
            </a:r>
            <a:r>
              <a:rPr lang="ru-RU" b="1" dirty="0" smtClean="0"/>
              <a:t>&lt;</a:t>
            </a:r>
            <a:r>
              <a:rPr lang="en-US" b="1" dirty="0" smtClean="0"/>
              <a:t>sup&gt;</a:t>
            </a:r>
            <a:r>
              <a:rPr lang="en-US" dirty="0" smtClean="0"/>
              <a:t> 2</a:t>
            </a:r>
            <a:r>
              <a:rPr lang="en-US" b="1" dirty="0" smtClean="0"/>
              <a:t> &lt;/sup&gt;</a:t>
            </a:r>
            <a:r>
              <a:rPr lang="en-US" dirty="0" smtClean="0"/>
              <a:t> = 4 ;</a:t>
            </a:r>
            <a:r>
              <a:rPr lang="en-US" b="1" dirty="0" smtClean="0"/>
              <a:t>&lt;</a:t>
            </a:r>
            <a:r>
              <a:rPr lang="en-US" b="1" dirty="0" err="1" smtClean="0"/>
              <a:t>br</a:t>
            </a:r>
            <a:r>
              <a:rPr lang="en-US" b="1" dirty="0" smtClean="0"/>
              <a:t>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2 </a:t>
            </a:r>
            <a:r>
              <a:rPr lang="en-US" b="1" dirty="0" smtClean="0"/>
              <a:t>&lt;sup&gt;</a:t>
            </a:r>
            <a:r>
              <a:rPr lang="en-US" dirty="0" smtClean="0"/>
              <a:t> 3 </a:t>
            </a:r>
            <a:r>
              <a:rPr lang="en-US" b="1" dirty="0" smtClean="0"/>
              <a:t>&lt;/sup&gt;</a:t>
            </a:r>
            <a:r>
              <a:rPr lang="en-US" dirty="0" smtClean="0"/>
              <a:t> = 8 ;</a:t>
            </a:r>
            <a:r>
              <a:rPr lang="en-US" b="1" dirty="0" smtClean="0"/>
              <a:t> &lt;</a:t>
            </a:r>
            <a:r>
              <a:rPr lang="en-US" b="1" dirty="0" err="1" smtClean="0"/>
              <a:t>br</a:t>
            </a:r>
            <a:r>
              <a:rPr lang="en-US" b="1" dirty="0" smtClean="0"/>
              <a:t>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2 </a:t>
            </a:r>
            <a:r>
              <a:rPr lang="en-US" b="1" dirty="0" smtClean="0"/>
              <a:t>&lt;sup&gt; </a:t>
            </a:r>
            <a:r>
              <a:rPr lang="en-US" dirty="0" smtClean="0"/>
              <a:t>4 </a:t>
            </a:r>
            <a:r>
              <a:rPr lang="en-US" b="1" dirty="0" smtClean="0"/>
              <a:t>&lt;/sup&gt;</a:t>
            </a:r>
            <a:r>
              <a:rPr lang="en-US" dirty="0" smtClean="0"/>
              <a:t> = 16 ;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857760"/>
            <a:ext cx="475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&lt;SUB&gt;</a:t>
            </a:r>
            <a:r>
              <a:rPr lang="en-US" dirty="0" smtClean="0"/>
              <a:t> </a:t>
            </a:r>
            <a:r>
              <a:rPr lang="ru-RU" dirty="0" smtClean="0"/>
              <a:t> создание нижнего индекса  </a:t>
            </a:r>
            <a:r>
              <a:rPr lang="ru-RU" b="1" dirty="0" smtClean="0"/>
              <a:t>&lt;/</a:t>
            </a:r>
            <a:r>
              <a:rPr lang="en-US" b="1" dirty="0" smtClean="0"/>
              <a:t>SUB&gt;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Пример:</a:t>
            </a:r>
            <a:endParaRPr lang="ru-RU" dirty="0" smtClean="0"/>
          </a:p>
          <a:p>
            <a:r>
              <a:rPr lang="ru-RU" dirty="0" smtClean="0"/>
              <a:t>Формула спирта в химии - С </a:t>
            </a:r>
            <a:r>
              <a:rPr lang="ru-RU" b="1" dirty="0" smtClean="0"/>
              <a:t>&lt;</a:t>
            </a:r>
            <a:r>
              <a:rPr lang="ru-RU" b="1" dirty="0" err="1" smtClean="0"/>
              <a:t>sub</a:t>
            </a:r>
            <a:r>
              <a:rPr lang="ru-RU" b="1" dirty="0" smtClean="0"/>
              <a:t>&gt; </a:t>
            </a:r>
            <a:r>
              <a:rPr lang="ru-RU" dirty="0" smtClean="0"/>
              <a:t>2 </a:t>
            </a:r>
            <a:r>
              <a:rPr lang="ru-RU" b="1" dirty="0" smtClean="0"/>
              <a:t>&lt;/</a:t>
            </a:r>
            <a:r>
              <a:rPr lang="ru-RU" b="1" dirty="0" err="1" smtClean="0"/>
              <a:t>sub</a:t>
            </a:r>
            <a:r>
              <a:rPr lang="ru-RU" b="1" dirty="0" smtClean="0"/>
              <a:t>&gt; </a:t>
            </a:r>
            <a:r>
              <a:rPr lang="ru-RU" dirty="0" smtClean="0"/>
              <a:t>Н</a:t>
            </a:r>
            <a:r>
              <a:rPr lang="ru-RU" b="1" dirty="0" smtClean="0"/>
              <a:t> &lt;</a:t>
            </a:r>
            <a:r>
              <a:rPr lang="ru-RU" b="1" dirty="0" err="1" smtClean="0"/>
              <a:t>sub</a:t>
            </a:r>
            <a:r>
              <a:rPr lang="ru-RU" b="1" dirty="0" smtClean="0"/>
              <a:t>&gt; </a:t>
            </a:r>
            <a:r>
              <a:rPr lang="ru-RU" dirty="0" smtClean="0"/>
              <a:t>5 </a:t>
            </a:r>
            <a:r>
              <a:rPr lang="ru-RU" b="1" dirty="0" smtClean="0"/>
              <a:t>&lt;/</a:t>
            </a:r>
            <a:r>
              <a:rPr lang="ru-RU" b="1" dirty="0" err="1" smtClean="0"/>
              <a:t>sub</a:t>
            </a:r>
            <a:r>
              <a:rPr lang="ru-RU" b="1" dirty="0" smtClean="0"/>
              <a:t>&gt; </a:t>
            </a:r>
            <a:r>
              <a:rPr lang="ru-RU" dirty="0" smtClean="0"/>
              <a:t>ОН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FONT -</a:t>
            </a:r>
            <a:r>
              <a:rPr lang="ru-RU" dirty="0" smtClean="0"/>
              <a:t> Позволяет изменять цвет, размер и тип шрифта текста, находящегося между открывающим </a:t>
            </a:r>
            <a:r>
              <a:rPr lang="ru-RU" b="1" dirty="0" smtClean="0"/>
              <a:t>&lt;</a:t>
            </a:r>
            <a:r>
              <a:rPr lang="ru-RU" b="1" dirty="0" err="1" smtClean="0"/>
              <a:t>font</a:t>
            </a:r>
            <a:r>
              <a:rPr lang="ru-RU" b="1" dirty="0" smtClean="0"/>
              <a:t>&gt;</a:t>
            </a:r>
            <a:r>
              <a:rPr lang="ru-RU" dirty="0" smtClean="0"/>
              <a:t> и закрывающим </a:t>
            </a:r>
            <a:r>
              <a:rPr lang="ru-RU" b="1" dirty="0" smtClean="0"/>
              <a:t>&lt;/</a:t>
            </a:r>
            <a:r>
              <a:rPr lang="ru-RU" b="1" dirty="0" err="1" smtClean="0"/>
              <a:t>font</a:t>
            </a:r>
            <a:r>
              <a:rPr lang="ru-RU" b="1" dirty="0" smtClean="0"/>
              <a:t>&gt;</a:t>
            </a:r>
            <a:r>
              <a:rPr lang="ru-RU" dirty="0" smtClean="0"/>
              <a:t> тегами.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Атрибуты:</a:t>
            </a:r>
            <a:endParaRPr lang="ru-RU" dirty="0" smtClean="0"/>
          </a:p>
          <a:p>
            <a:r>
              <a:rPr lang="ru-RU" b="1" dirty="0" smtClean="0"/>
              <a:t>SIZE - </a:t>
            </a:r>
            <a:r>
              <a:rPr lang="ru-RU" dirty="0" smtClean="0"/>
              <a:t>Определяет размер шрифта. Возможные значение - 1 , 2 , 3 , 4 , 5 , 6 , 7.</a:t>
            </a:r>
          </a:p>
          <a:p>
            <a:r>
              <a:rPr lang="ru-RU" b="1" dirty="0" smtClean="0"/>
              <a:t>COLOR</a:t>
            </a:r>
            <a:r>
              <a:rPr lang="ru-RU" dirty="0" smtClean="0"/>
              <a:t> - Определяет цвет текста. Задается либо RGB-значением в </a:t>
            </a:r>
            <a:r>
              <a:rPr lang="ru-RU" dirty="0" err="1" smtClean="0"/>
              <a:t>шестнадцатиричной</a:t>
            </a:r>
            <a:r>
              <a:rPr lang="ru-RU" dirty="0" smtClean="0"/>
              <a:t> системе, либо одним из 16 базовых цветов.</a:t>
            </a:r>
          </a:p>
          <a:p>
            <a:r>
              <a:rPr lang="ru-RU" b="1" dirty="0" smtClean="0"/>
              <a:t>FACE - </a:t>
            </a:r>
            <a:r>
              <a:rPr lang="ru-RU" dirty="0" smtClean="0"/>
              <a:t>определяет используемый шрифт. Используйте </a:t>
            </a:r>
            <a:r>
              <a:rPr lang="ru-RU" dirty="0" err="1" smtClean="0"/>
              <a:t>Times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Roman</a:t>
            </a:r>
            <a:r>
              <a:rPr lang="ru-RU" dirty="0" smtClean="0"/>
              <a:t>, </a:t>
            </a:r>
            <a:r>
              <a:rPr lang="ru-RU" dirty="0" err="1" smtClean="0"/>
              <a:t>Arial</a:t>
            </a:r>
            <a:r>
              <a:rPr lang="ru-RU" dirty="0" smtClean="0"/>
              <a:t>, </a:t>
            </a:r>
            <a:r>
              <a:rPr lang="ru-RU" dirty="0" err="1" smtClean="0"/>
              <a:t>Tahoma</a:t>
            </a:r>
            <a:r>
              <a:rPr lang="ru-RU" dirty="0" smtClean="0"/>
              <a:t>, </a:t>
            </a:r>
            <a:r>
              <a:rPr lang="ru-RU" dirty="0" err="1" smtClean="0"/>
              <a:t>Courier</a:t>
            </a:r>
            <a:r>
              <a:rPr lang="ru-RU" dirty="0" smtClean="0"/>
              <a:t>, </a:t>
            </a:r>
            <a:r>
              <a:rPr lang="ru-RU" dirty="0" err="1" smtClean="0"/>
              <a:t>Courier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. Они установлены почти у всех. Иначе гарантий нет!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714752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обычный текст </a:t>
            </a:r>
            <a:r>
              <a:rPr lang="ru-RU" b="1" dirty="0" smtClean="0"/>
              <a:t>&lt;</a:t>
            </a:r>
            <a:r>
              <a:rPr lang="en-US" b="1" dirty="0" err="1" smtClean="0"/>
              <a:t>br</a:t>
            </a:r>
            <a:r>
              <a:rPr lang="en-US" b="1" dirty="0" smtClean="0"/>
              <a:t>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&lt;FONT SIZE="+2" COLOR="red"&gt;</a:t>
            </a:r>
            <a:r>
              <a:rPr lang="en-US" dirty="0" smtClean="0"/>
              <a:t> </a:t>
            </a:r>
            <a:r>
              <a:rPr lang="ru-RU" dirty="0" smtClean="0"/>
              <a:t>Увеличенный красный шрифт</a:t>
            </a:r>
            <a:r>
              <a:rPr lang="ru-RU" b="1" dirty="0" smtClean="0"/>
              <a:t>&lt;/</a:t>
            </a:r>
            <a:r>
              <a:rPr lang="en-US" b="1" dirty="0" smtClean="0"/>
              <a:t>FONT&gt;</a:t>
            </a:r>
            <a:br>
              <a:rPr lang="en-US" b="1" dirty="0" smtClean="0"/>
            </a:br>
            <a:r>
              <a:rPr lang="en-US" b="1" dirty="0" smtClean="0"/>
              <a:t>&lt;</a:t>
            </a:r>
            <a:r>
              <a:rPr lang="en-US" b="1" dirty="0" err="1" smtClean="0"/>
              <a:t>br</a:t>
            </a:r>
            <a:r>
              <a:rPr lang="en-US" b="1" dirty="0" smtClean="0"/>
              <a:t>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&lt;FONT SIZE="3" FACE="Courier New" COLOR="Violet"&gt;</a:t>
            </a:r>
            <a:r>
              <a:rPr lang="ru-RU" dirty="0" err="1" smtClean="0"/>
              <a:t>Моноширинный</a:t>
            </a:r>
            <a:r>
              <a:rPr lang="ru-RU" dirty="0" smtClean="0"/>
              <a:t> фиолетовый текст 3 размера</a:t>
            </a:r>
            <a:r>
              <a:rPr lang="ru-RU" b="1" dirty="0" smtClean="0"/>
              <a:t>&lt;/</a:t>
            </a:r>
            <a:r>
              <a:rPr lang="en-US" b="1" dirty="0" smtClean="0"/>
              <a:t>FONT&gt;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28612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HR- </a:t>
            </a:r>
            <a:r>
              <a:rPr lang="ru-RU" dirty="0" smtClean="0"/>
              <a:t>служит для вставки в текст горизонтальной линии. </a:t>
            </a:r>
            <a:r>
              <a:rPr lang="ru-RU" b="1" dirty="0" smtClean="0"/>
              <a:t>Закрывающего тега нет!</a:t>
            </a:r>
            <a:endParaRPr lang="ru-RU" dirty="0" smtClean="0"/>
          </a:p>
          <a:p>
            <a:r>
              <a:rPr lang="ru-RU" b="1" dirty="0" smtClean="0"/>
              <a:t>Атрибуты:</a:t>
            </a:r>
            <a:endParaRPr lang="ru-RU" dirty="0" smtClean="0"/>
          </a:p>
          <a:p>
            <a:r>
              <a:rPr lang="ru-RU" b="1" dirty="0" smtClean="0"/>
              <a:t>WIDTH</a:t>
            </a:r>
            <a:r>
              <a:rPr lang="ru-RU" dirty="0" smtClean="0"/>
              <a:t> – определяет длину линии в </a:t>
            </a:r>
            <a:r>
              <a:rPr lang="ru-RU" dirty="0" err="1" smtClean="0"/>
              <a:t>пикселах</a:t>
            </a:r>
            <a:r>
              <a:rPr lang="ru-RU" dirty="0" smtClean="0"/>
              <a:t> или процентах от ширины окна браузера.</a:t>
            </a:r>
          </a:p>
          <a:p>
            <a:r>
              <a:rPr lang="ru-RU" b="1" dirty="0" smtClean="0"/>
              <a:t>SIZE</a:t>
            </a:r>
            <a:r>
              <a:rPr lang="ru-RU" dirty="0" smtClean="0"/>
              <a:t> – толщина линии в </a:t>
            </a:r>
            <a:r>
              <a:rPr lang="ru-RU" dirty="0" err="1" smtClean="0"/>
              <a:t>пикселах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ALIGN</a:t>
            </a:r>
            <a:r>
              <a:rPr lang="ru-RU" dirty="0" smtClean="0"/>
              <a:t> – определяет выравнивание горизонтальной линии. Атрибут может принимать следующие значения: </a:t>
            </a:r>
            <a:br>
              <a:rPr lang="ru-RU" dirty="0" smtClean="0"/>
            </a:br>
            <a:r>
              <a:rPr lang="ru-RU" b="1" dirty="0" err="1" smtClean="0"/>
              <a:t>left</a:t>
            </a:r>
            <a:r>
              <a:rPr lang="ru-RU" dirty="0" smtClean="0"/>
              <a:t> – выравнивание по левому краю документа.</a:t>
            </a:r>
            <a:br>
              <a:rPr lang="ru-RU" dirty="0" smtClean="0"/>
            </a:br>
            <a:r>
              <a:rPr lang="ru-RU" b="1" dirty="0" err="1" smtClean="0"/>
              <a:t>right</a:t>
            </a:r>
            <a:r>
              <a:rPr lang="ru-RU" dirty="0" smtClean="0"/>
              <a:t> – выравнивание по правому краю документа.</a:t>
            </a:r>
            <a:br>
              <a:rPr lang="ru-RU" dirty="0" smtClean="0"/>
            </a:br>
            <a:r>
              <a:rPr lang="ru-RU" b="1" dirty="0" err="1" smtClean="0"/>
              <a:t>center</a:t>
            </a:r>
            <a:r>
              <a:rPr lang="ru-RU" dirty="0" smtClean="0"/>
              <a:t> – выравнивание по центру документа (используется по умолчанию).</a:t>
            </a:r>
          </a:p>
          <a:p>
            <a:r>
              <a:rPr lang="ru-RU" b="1" dirty="0" smtClean="0"/>
              <a:t>NOSHADE</a:t>
            </a:r>
            <a:r>
              <a:rPr lang="ru-RU" dirty="0" smtClean="0"/>
              <a:t> – определяет способ закраски линии как сплошной. Атрибут является флагом и не требует указания значения. Без данного атрибута линия отображается объемной.</a:t>
            </a:r>
          </a:p>
          <a:p>
            <a:r>
              <a:rPr lang="ru-RU" b="1" dirty="0" smtClean="0"/>
              <a:t>COLOR</a:t>
            </a:r>
            <a:r>
              <a:rPr lang="ru-RU" dirty="0" smtClean="0"/>
              <a:t> – задает цвет линии. Можно использовать либо RGB-значение в </a:t>
            </a:r>
            <a:r>
              <a:rPr lang="ru-RU" dirty="0" err="1" smtClean="0"/>
              <a:t>шестнадцатиричной</a:t>
            </a:r>
            <a:r>
              <a:rPr lang="ru-RU" dirty="0" smtClean="0"/>
              <a:t> системе, либо один из 16 базовых цветов. Атрибут работает только в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57214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Текст до линии </a:t>
            </a:r>
            <a:r>
              <a:rPr lang="ru-RU" b="1" dirty="0" smtClean="0"/>
              <a:t>&lt;</a:t>
            </a:r>
            <a:r>
              <a:rPr lang="en-US" b="1" dirty="0" smtClean="0"/>
              <a:t>hr </a:t>
            </a:r>
            <a:r>
              <a:rPr lang="en-US" b="1" dirty="0" err="1" smtClean="0"/>
              <a:t>noshade</a:t>
            </a:r>
            <a:r>
              <a:rPr lang="en-US" b="1" dirty="0" smtClean="0"/>
              <a:t> width="50%" align="left"&gt; </a:t>
            </a:r>
            <a:r>
              <a:rPr lang="ru-RU" dirty="0" smtClean="0"/>
              <a:t>После линии </a:t>
            </a:r>
            <a:r>
              <a:rPr lang="ru-RU" b="1" dirty="0" smtClean="0"/>
              <a:t>&lt;</a:t>
            </a:r>
            <a:r>
              <a:rPr lang="en-US" b="1" dirty="0" err="1" smtClean="0"/>
              <a:t>br</a:t>
            </a:r>
            <a:r>
              <a:rPr lang="en-US" b="1" dirty="0" smtClean="0"/>
              <a:t>&gt;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 вот пример линии толщиной 2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ru-RU" dirty="0" smtClean="0"/>
              <a:t>и без флага </a:t>
            </a:r>
            <a:r>
              <a:rPr lang="en-US" dirty="0" err="1" smtClean="0"/>
              <a:t>noshade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dirty="0" smtClean="0"/>
              <a:t>&lt;hr width="50%" align="left" size ="2"&gt;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genysergeeff.narod.ru/FILES/razrabotki/Web-design/pict/Ur1_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667500" cy="4810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Создайте HTML-документ по приведенному образцу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evgenysergeeff.narod.ru/FILES/razrabotki/Web-design/pict/Ur1_Z2_cle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357982" cy="6289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vgenysergeeff.narod.ru/FILES/razrabotki/Web-design/pict/Ur1_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0461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715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Графика в Интернете</a:t>
            </a:r>
          </a:p>
          <a:p>
            <a:r>
              <a:rPr lang="ru-RU" sz="2400" dirty="0" smtClean="0"/>
              <a:t>В Интернете наиболее популярны три формата графических файлов:</a:t>
            </a:r>
          </a:p>
          <a:p>
            <a:pPr marL="800100"/>
            <a:r>
              <a:rPr lang="ru-RU" sz="2400" dirty="0" smtClean="0">
                <a:solidFill>
                  <a:srgbClr val="00B0F0"/>
                </a:solidFill>
              </a:rPr>
              <a:t>JPG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/>
              <a:t>- для фотографий и сложных по цветовой гамме рисунков с плавными переходами между оттенками</a:t>
            </a:r>
          </a:p>
          <a:p>
            <a:pPr marL="800100"/>
            <a:r>
              <a:rPr lang="ru-RU" sz="2400" dirty="0" smtClean="0">
                <a:solidFill>
                  <a:srgbClr val="00B0F0"/>
                </a:solidFill>
              </a:rPr>
              <a:t>PNG</a:t>
            </a:r>
            <a:r>
              <a:rPr lang="ru-RU" sz="2400" dirty="0" smtClean="0"/>
              <a:t> - аналогично предыдущему формату, но со сжатием без потери качества и с поддержкой прозрачных областей</a:t>
            </a:r>
          </a:p>
          <a:p>
            <a:pPr marL="800100"/>
            <a:r>
              <a:rPr lang="ru-RU" sz="2400" dirty="0" smtClean="0">
                <a:solidFill>
                  <a:srgbClr val="00B0F0"/>
                </a:solidFill>
              </a:rPr>
              <a:t>GIF</a:t>
            </a:r>
            <a:r>
              <a:rPr lang="ru-RU" sz="2400" dirty="0" smtClean="0"/>
              <a:t> - для рисунков с четкими цветовыми границами (логотипы, надписи, кнопки и т.п.)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781" t="10417" r="33202" b="34722"/>
          <a:stretch>
            <a:fillRect/>
          </a:stretch>
        </p:blipFill>
        <p:spPr bwMode="auto">
          <a:xfrm>
            <a:off x="357158" y="214290"/>
            <a:ext cx="845048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844" t="21528" r="33593" b="9722"/>
          <a:stretch>
            <a:fillRect/>
          </a:stretch>
        </p:blipFill>
        <p:spPr bwMode="auto">
          <a:xfrm>
            <a:off x="642910" y="285728"/>
            <a:ext cx="8215370" cy="61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Установим </a:t>
            </a:r>
            <a:r>
              <a:rPr lang="en-US" dirty="0" smtClean="0"/>
              <a:t>Notepad++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2) </a:t>
            </a:r>
            <a:r>
              <a:rPr lang="ru-RU" dirty="0" smtClean="0"/>
              <a:t> Создадим в своей папке папку </a:t>
            </a:r>
            <a:r>
              <a:rPr lang="en-US" dirty="0" smtClean="0"/>
              <a:t>HTML </a:t>
            </a:r>
            <a:r>
              <a:rPr lang="ru-RU" dirty="0" smtClean="0"/>
              <a:t> и сохраним этот файл по имени </a:t>
            </a:r>
            <a:r>
              <a:rPr lang="en-US" dirty="0" smtClean="0"/>
              <a:t>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228599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Разбор каркаса страницы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69033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Каждый HTML-документ, отвечающий спецификации HTML какой-либо версии, должен начинаться со строки объявления версии HTML &lt;!DOCTYPE…&gt;, которая обычно выглядит примерно так: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&lt;!DOCTYPE HTML PUBLIC "-//W3C//DTD HTML 4.01 Transitional//EN"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"http://www.w3.org/TR/html4/loose.dtd"&gt;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42913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Она </a:t>
            </a:r>
            <a:r>
              <a:rPr lang="ru-RU" dirty="0"/>
              <a:t>помогает сделать сайт, который будет одинаково смотреться во всех браузерах(обычно это три основных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Explorer,Opera</a:t>
            </a:r>
            <a:r>
              <a:rPr lang="ru-RU" dirty="0"/>
              <a:t>, </a:t>
            </a:r>
            <a:r>
              <a:rPr lang="ru-RU" dirty="0" err="1"/>
              <a:t>Firefox</a:t>
            </a:r>
            <a:r>
              <a:rPr lang="ru-RU" dirty="0"/>
              <a:t>) 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5357850" cy="62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2340"/>
            <a:ext cx="4533903" cy="669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628" y="35716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Создайте HTML-документ </a:t>
            </a:r>
          </a:p>
          <a:p>
            <a:r>
              <a:rPr lang="ru-RU" b="1" dirty="0" smtClean="0"/>
              <a:t>по приведенному образцу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6438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Важнейшим средством языка HTML является возможность включения в документ ссылок на другие документы. </a:t>
            </a:r>
          </a:p>
          <a:p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Возможны ссылки: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на удаленный </a:t>
            </a:r>
            <a:r>
              <a:rPr lang="en-US" b="1" dirty="0" smtClean="0"/>
              <a:t>HTML-</a:t>
            </a:r>
            <a:r>
              <a:rPr lang="ru-RU" b="1" dirty="0" smtClean="0"/>
              <a:t>файл,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на некоторую точку в текущем HTML-документе,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на любой файл, не являющийся HTML-документом. </a:t>
            </a:r>
          </a:p>
          <a:p>
            <a:endParaRPr lang="ru-RU" dirty="0" smtClean="0"/>
          </a:p>
          <a:p>
            <a:r>
              <a:rPr lang="ru-RU" dirty="0" smtClean="0"/>
              <a:t>В качестве ссылки можно использовать любой текст или графику.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Ссылки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14338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&lt;</a:t>
            </a:r>
            <a:r>
              <a:rPr lang="ru-RU" b="1" dirty="0" err="1" smtClean="0"/>
              <a:t>a</a:t>
            </a:r>
            <a:r>
              <a:rPr lang="ru-RU" b="1" dirty="0" smtClean="0"/>
              <a:t>&gt;   &lt;/</a:t>
            </a:r>
            <a:r>
              <a:rPr lang="ru-RU" b="1" dirty="0" err="1" smtClean="0"/>
              <a:t>a</a:t>
            </a:r>
            <a:r>
              <a:rPr lang="ru-RU" b="1" dirty="0" smtClean="0"/>
              <a:t>&gt; </a:t>
            </a:r>
            <a:r>
              <a:rPr lang="ru-RU" dirty="0" smtClean="0"/>
              <a:t>– всё что находится внутри тега &lt;</a:t>
            </a:r>
            <a:r>
              <a:rPr lang="ru-RU" dirty="0" err="1" smtClean="0"/>
              <a:t>a</a:t>
            </a:r>
            <a:r>
              <a:rPr lang="ru-RU" dirty="0" smtClean="0"/>
              <a:t>&gt; называется </a:t>
            </a:r>
            <a:r>
              <a:rPr lang="ru-RU" b="1" i="1" dirty="0" smtClean="0"/>
              <a:t>ссылкой. 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28638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Путь, по которому пользователь переходит, нажав на ссылку, указывается в параметре </a:t>
            </a:r>
            <a:r>
              <a:rPr lang="ru-RU" b="1" dirty="0" err="1" smtClean="0"/>
              <a:t>href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Пример: </a:t>
            </a:r>
            <a:r>
              <a:rPr lang="en-US" i="1" dirty="0" smtClean="0"/>
              <a:t>  </a:t>
            </a:r>
            <a:r>
              <a:rPr lang="ru-RU" dirty="0" smtClean="0"/>
              <a:t>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href=</a:t>
            </a:r>
            <a:r>
              <a:rPr lang="en-US" dirty="0" smtClean="0"/>
              <a:t>“</a:t>
            </a:r>
            <a:r>
              <a:rPr lang="ru-RU" dirty="0" smtClean="0"/>
              <a:t>http://julamba.com/“&gt;Перейти на сайт&lt;/a&gt;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714884"/>
            <a:ext cx="4488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&lt;a </a:t>
            </a:r>
            <a:r>
              <a:rPr lang="en-US" sz="2400" dirty="0" err="1" smtClean="0"/>
              <a:t>href</a:t>
            </a:r>
            <a:r>
              <a:rPr lang="en-US" sz="2400" dirty="0" smtClean="0"/>
              <a:t>="</a:t>
            </a:r>
            <a:r>
              <a:rPr lang="en-US" sz="2400" dirty="0" err="1" smtClean="0"/>
              <a:t>url</a:t>
            </a:r>
            <a:r>
              <a:rPr lang="en-US" sz="2400" dirty="0" smtClean="0"/>
              <a:t>"&gt;</a:t>
            </a:r>
            <a:r>
              <a:rPr lang="ru-RU" sz="2400" dirty="0" smtClean="0"/>
              <a:t>Текст ссылки&lt;/</a:t>
            </a:r>
            <a:r>
              <a:rPr lang="en-US" sz="2400" dirty="0" smtClean="0"/>
              <a:t>a&gt;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Ссылки на удаленный </a:t>
            </a:r>
            <a:r>
              <a:rPr lang="en-US" b="1" dirty="0" smtClean="0"/>
              <a:t>HTML-</a:t>
            </a:r>
            <a:r>
              <a:rPr lang="ru-RU" b="1" dirty="0" smtClean="0"/>
              <a:t>файл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Абсолютные ссылки – это ссылки на страницы другого сайта или другие ресурсы интернета. </a:t>
            </a:r>
          </a:p>
          <a:p>
            <a:pPr indent="358775"/>
            <a:r>
              <a:rPr lang="ru-RU" dirty="0" smtClean="0"/>
              <a:t>Любая абсолютная ссылка начинается с указания протокола.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 абсолютной ссылки с полным адресом на страницу, лежащую на другом сервере:</a:t>
            </a:r>
          </a:p>
          <a:p>
            <a:r>
              <a:rPr lang="ru-RU" b="1" dirty="0" smtClean="0"/>
              <a:t>&lt;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href=</a:t>
            </a:r>
            <a:r>
              <a:rPr lang="en-US" b="1" dirty="0" smtClean="0">
                <a:hlinkClick r:id="rId2"/>
              </a:rPr>
              <a:t>“</a:t>
            </a:r>
            <a:r>
              <a:rPr lang="ru-RU" b="1" dirty="0" smtClean="0">
                <a:hlinkClick r:id="rId2"/>
              </a:rPr>
              <a:t>http://www.youtube.com/</a:t>
            </a:r>
            <a:r>
              <a:rPr lang="en-US" b="1" dirty="0" smtClean="0"/>
              <a:t>”</a:t>
            </a:r>
            <a:r>
              <a:rPr lang="ru-RU" b="1" dirty="0" smtClean="0"/>
              <a:t>&gt; </a:t>
            </a:r>
            <a:r>
              <a:rPr lang="ru-RU" dirty="0" smtClean="0"/>
              <a:t>А этот текст</a:t>
            </a:r>
            <a:r>
              <a:rPr lang="ru-RU" b="1" dirty="0" smtClean="0"/>
              <a:t>&lt;/</a:t>
            </a:r>
            <a:r>
              <a:rPr lang="ru-RU" b="1" dirty="0" err="1" smtClean="0"/>
              <a:t>a</a:t>
            </a:r>
            <a:r>
              <a:rPr lang="ru-RU" b="1" dirty="0" smtClean="0"/>
              <a:t>&gt; </a:t>
            </a:r>
            <a:r>
              <a:rPr lang="ru-RU" dirty="0" smtClean="0"/>
              <a:t>приведет вас на известный </a:t>
            </a:r>
            <a:r>
              <a:rPr lang="ru-RU" dirty="0" err="1" smtClean="0"/>
              <a:t>видеохостинг</a:t>
            </a:r>
            <a:r>
              <a:rPr lang="ru-RU" dirty="0" smtClean="0"/>
              <a:t> </a:t>
            </a:r>
            <a:r>
              <a:rPr lang="ru-RU" dirty="0" err="1" smtClean="0"/>
              <a:t>Youtubе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70247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Ссылки на страницы текущего сайта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0037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ru-RU" dirty="0" smtClean="0"/>
              <a:t>Относительные ссылки или локальные ссылки – это ссылки на страницы того же сайта.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 относительной ссылки на страницу, лежащую на том же сервере:</a:t>
            </a:r>
          </a:p>
          <a:p>
            <a:r>
              <a:rPr lang="ru-RU" dirty="0" smtClean="0"/>
              <a:t>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href=</a:t>
            </a:r>
            <a:r>
              <a:rPr lang="ru-RU" dirty="0" smtClean="0"/>
              <a:t>„</a:t>
            </a:r>
            <a:r>
              <a:rPr lang="ru-RU" dirty="0" err="1" smtClean="0"/>
              <a:t>index.html</a:t>
            </a:r>
            <a:r>
              <a:rPr lang="ru-RU" dirty="0" smtClean="0"/>
              <a:t>“&gt;Главная страница&lt;/</a:t>
            </a:r>
            <a:r>
              <a:rPr lang="ru-RU" dirty="0" err="1" smtClean="0"/>
              <a:t>a</a:t>
            </a:r>
            <a:r>
              <a:rPr lang="ru-RU" dirty="0" smtClean="0"/>
              <a:t>&gt;.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42913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Код вашей страницы</a:t>
            </a:r>
          </a:p>
          <a:p>
            <a:r>
              <a:rPr lang="ru-RU" b="1" dirty="0" smtClean="0"/>
              <a:t>&lt;</a:t>
            </a:r>
            <a:r>
              <a:rPr lang="en-US" b="1" dirty="0" smtClean="0"/>
              <a:t>html&gt;</a:t>
            </a:r>
            <a:br>
              <a:rPr lang="en-US" b="1" dirty="0" smtClean="0"/>
            </a:br>
            <a:r>
              <a:rPr lang="en-US" b="1" dirty="0" smtClean="0"/>
              <a:t>&lt;body&gt;</a:t>
            </a:r>
          </a:p>
          <a:p>
            <a:r>
              <a:rPr lang="en-US" b="1" dirty="0" smtClean="0"/>
              <a:t>&lt;a </a:t>
            </a:r>
            <a:r>
              <a:rPr lang="en-US" b="1" dirty="0" err="1" smtClean="0"/>
              <a:t>href</a:t>
            </a:r>
            <a:r>
              <a:rPr lang="en-US" b="1" dirty="0" smtClean="0"/>
              <a:t>="examples_main.html“ &gt;</a:t>
            </a:r>
            <a:r>
              <a:rPr lang="ru-RU" b="1" dirty="0" smtClean="0"/>
              <a:t>К примерам </a:t>
            </a:r>
            <a:r>
              <a:rPr lang="en-US" b="1" dirty="0" smtClean="0"/>
              <a:t>html&lt;/a&gt;</a:t>
            </a:r>
          </a:p>
          <a:p>
            <a:r>
              <a:rPr lang="en-US" b="1" dirty="0" smtClean="0"/>
              <a:t>&lt;/body&gt;</a:t>
            </a:r>
            <a:br>
              <a:rPr lang="en-US" b="1" dirty="0" smtClean="0"/>
            </a:br>
            <a:r>
              <a:rPr lang="en-US" b="1" dirty="0" smtClean="0"/>
              <a:t>&lt;/html&gt;</a:t>
            </a:r>
          </a:p>
          <a:p>
            <a:r>
              <a:rPr lang="ru-RU" b="1" dirty="0" smtClean="0"/>
              <a:t>Результат в окне браузера</a:t>
            </a:r>
          </a:p>
          <a:p>
            <a:r>
              <a:rPr lang="ru-RU" b="1" u="sng" dirty="0" smtClean="0">
                <a:hlinkClick r:id="rId3"/>
              </a:rPr>
              <a:t>К примерам </a:t>
            </a:r>
            <a:r>
              <a:rPr lang="en-US" b="1" u="sng" dirty="0" smtClean="0">
                <a:hlinkClick r:id="rId3"/>
              </a:rPr>
              <a:t>html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  </a:t>
            </a:r>
            <a:r>
              <a:rPr lang="ru-RU" b="1" dirty="0" err="1" smtClean="0"/>
              <a:t>target</a:t>
            </a:r>
            <a:r>
              <a:rPr lang="ru-RU" b="1" dirty="0" smtClean="0"/>
              <a:t> </a:t>
            </a:r>
            <a:r>
              <a:rPr lang="ru-RU" dirty="0" smtClean="0"/>
              <a:t>– определяет, как будет происходить переход, при нажатии на ссылку.</a:t>
            </a:r>
          </a:p>
          <a:p>
            <a:r>
              <a:rPr lang="ru-RU" dirty="0" smtClean="0"/>
              <a:t>Возможны следующие варианты:</a:t>
            </a:r>
          </a:p>
          <a:p>
            <a:r>
              <a:rPr lang="ru-RU" b="1" dirty="0" err="1" smtClean="0"/>
              <a:t>_self</a:t>
            </a:r>
            <a:r>
              <a:rPr lang="ru-RU" b="1" dirty="0" smtClean="0"/>
              <a:t> </a:t>
            </a:r>
            <a:r>
              <a:rPr lang="ru-RU" dirty="0" smtClean="0"/>
              <a:t>– при нажатии на ссылку страница открывается в том же окне. Обычно ссылки так открываются по умолчанию. </a:t>
            </a:r>
          </a:p>
          <a:p>
            <a:r>
              <a:rPr lang="ru-RU" b="1" dirty="0" err="1" smtClean="0"/>
              <a:t>_blank</a:t>
            </a:r>
            <a:r>
              <a:rPr lang="ru-RU" b="1" dirty="0" smtClean="0"/>
              <a:t> </a:t>
            </a:r>
            <a:r>
              <a:rPr lang="ru-RU" dirty="0" smtClean="0"/>
              <a:t>– при нажатии на ссылку страница открывается в новом окне.</a:t>
            </a:r>
          </a:p>
          <a:p>
            <a:endParaRPr lang="ru-RU" dirty="0" smtClean="0"/>
          </a:p>
          <a:p>
            <a:r>
              <a:rPr lang="ru-RU" i="1" dirty="0" smtClean="0"/>
              <a:t>Пример: </a:t>
            </a:r>
          </a:p>
          <a:p>
            <a:r>
              <a:rPr lang="ru-RU" dirty="0" smtClean="0"/>
              <a:t>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href=</a:t>
            </a:r>
            <a:r>
              <a:rPr lang="en-US" dirty="0" smtClean="0"/>
              <a:t>“</a:t>
            </a:r>
            <a:r>
              <a:rPr lang="ru-RU" dirty="0" smtClean="0"/>
              <a:t>http://julamba.com“ </a:t>
            </a:r>
            <a:r>
              <a:rPr lang="ru-RU" dirty="0" err="1" smtClean="0"/>
              <a:t>target=</a:t>
            </a:r>
            <a:r>
              <a:rPr lang="ru-RU" dirty="0" smtClean="0"/>
              <a:t>„</a:t>
            </a:r>
            <a:r>
              <a:rPr lang="ru-RU" dirty="0" err="1" smtClean="0"/>
              <a:t>_self</a:t>
            </a:r>
            <a:r>
              <a:rPr lang="ru-RU" dirty="0" smtClean="0"/>
              <a:t>“&gt;Переход в том же окне&lt;/</a:t>
            </a:r>
            <a:r>
              <a:rPr lang="ru-RU" dirty="0" err="1" smtClean="0"/>
              <a:t>a</a:t>
            </a:r>
            <a:r>
              <a:rPr lang="ru-RU" dirty="0" smtClean="0"/>
              <a:t>&gt;.</a:t>
            </a:r>
          </a:p>
          <a:p>
            <a:r>
              <a:rPr lang="ru-RU" dirty="0" smtClean="0"/>
              <a:t>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href=</a:t>
            </a:r>
            <a:r>
              <a:rPr lang="en-US" dirty="0" smtClean="0"/>
              <a:t>“</a:t>
            </a:r>
            <a:r>
              <a:rPr lang="ru-RU" dirty="0" smtClean="0"/>
              <a:t>http://julamba.com“ </a:t>
            </a:r>
            <a:r>
              <a:rPr lang="ru-RU" dirty="0" err="1" smtClean="0"/>
              <a:t>target=</a:t>
            </a:r>
            <a:r>
              <a:rPr lang="ru-RU" dirty="0" smtClean="0"/>
              <a:t>„</a:t>
            </a:r>
            <a:r>
              <a:rPr lang="ru-RU" dirty="0" err="1" smtClean="0"/>
              <a:t>_blank</a:t>
            </a:r>
            <a:r>
              <a:rPr lang="ru-RU" dirty="0" smtClean="0"/>
              <a:t>“&gt; Переход в новом окне &lt;/</a:t>
            </a:r>
            <a:r>
              <a:rPr lang="ru-RU" dirty="0" err="1" smtClean="0"/>
              <a:t>a</a:t>
            </a:r>
            <a:r>
              <a:rPr lang="ru-RU" dirty="0" smtClean="0"/>
              <a:t>&gt;.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14324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&lt;a href="examples_main.html" target="_blank"&gt;</a:t>
            </a:r>
            <a:r>
              <a:rPr lang="ru-RU" dirty="0" err="1" smtClean="0">
                <a:latin typeface="Cambria" pitchFamily="18" charset="0"/>
              </a:rPr>
              <a:t>К примерам </a:t>
            </a:r>
            <a:r>
              <a:rPr lang="en-US" dirty="0" err="1" smtClean="0">
                <a:latin typeface="Cambria" pitchFamily="18" charset="0"/>
              </a:rPr>
              <a:t>html&lt;/a&gt;</a:t>
            </a:r>
            <a:endParaRPr lang="ru-RU" dirty="0" err="1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87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 </a:t>
            </a:r>
            <a:r>
              <a:rPr lang="ru-RU" b="1" dirty="0" err="1" smtClean="0"/>
              <a:t>title</a:t>
            </a:r>
            <a:r>
              <a:rPr lang="ru-RU" b="1" dirty="0" smtClean="0"/>
              <a:t> </a:t>
            </a:r>
            <a:r>
              <a:rPr lang="ru-RU" dirty="0" smtClean="0"/>
              <a:t>– при наведении мышки на ссылку, этот параметр показывает всплывающий текст.</a:t>
            </a:r>
          </a:p>
          <a:p>
            <a:r>
              <a:rPr lang="ru-RU" dirty="0" smtClean="0"/>
              <a:t>Пример: 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href=http</a:t>
            </a:r>
            <a:r>
              <a:rPr lang="ru-RU" dirty="0" smtClean="0"/>
              <a:t>://</a:t>
            </a:r>
            <a:r>
              <a:rPr lang="ru-RU" dirty="0" err="1" smtClean="0"/>
              <a:t>julamba.com</a:t>
            </a:r>
            <a:r>
              <a:rPr lang="ru-RU" dirty="0" smtClean="0"/>
              <a:t>“ </a:t>
            </a:r>
            <a:r>
              <a:rPr lang="ru-RU" dirty="0" err="1" smtClean="0"/>
              <a:t>target=</a:t>
            </a:r>
            <a:r>
              <a:rPr lang="ru-RU" dirty="0" smtClean="0"/>
              <a:t>„</a:t>
            </a:r>
            <a:r>
              <a:rPr lang="ru-RU" dirty="0" err="1" smtClean="0"/>
              <a:t>_blank</a:t>
            </a:r>
            <a:r>
              <a:rPr lang="ru-RU" dirty="0" smtClean="0"/>
              <a:t>“ </a:t>
            </a:r>
            <a:r>
              <a:rPr lang="ru-RU" dirty="0" err="1" smtClean="0"/>
              <a:t>title=</a:t>
            </a:r>
            <a:r>
              <a:rPr lang="ru-RU" dirty="0" smtClean="0"/>
              <a:t>”новость 1”&gt;Текст 1&lt;/</a:t>
            </a:r>
            <a:r>
              <a:rPr lang="ru-RU" dirty="0" err="1" smtClean="0"/>
              <a:t>a</a:t>
            </a:r>
            <a:r>
              <a:rPr lang="ru-RU" dirty="0" smtClean="0"/>
              <a:t>&gt;.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26675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Атрибуты, влияющие на </a:t>
            </a:r>
            <a:r>
              <a:rPr lang="ru-RU" sz="2000" i="1" dirty="0" smtClean="0"/>
              <a:t>цвет ссылок</a:t>
            </a:r>
            <a:r>
              <a:rPr lang="ru-RU" dirty="0" smtClean="0"/>
              <a:t>, прописываются в тег &lt;</a:t>
            </a:r>
            <a:r>
              <a:rPr lang="ru-RU" dirty="0" err="1" smtClean="0"/>
              <a:t>body</a:t>
            </a:r>
            <a:r>
              <a:rPr lang="ru-RU" dirty="0" smtClean="0"/>
              <a:t>&gt;.</a:t>
            </a:r>
          </a:p>
          <a:p>
            <a:r>
              <a:rPr lang="ru-RU" b="1" dirty="0" err="1" smtClean="0"/>
              <a:t>link=</a:t>
            </a:r>
            <a:r>
              <a:rPr lang="ru-RU" dirty="0" smtClean="0"/>
              <a:t>„#номер цвета“ – отвечает за цвет до нажатия на </a:t>
            </a:r>
            <a:r>
              <a:rPr lang="ru-RU" dirty="0" err="1" smtClean="0"/>
              <a:t>линк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vlink</a:t>
            </a:r>
            <a:r>
              <a:rPr lang="ru-RU" dirty="0" err="1" smtClean="0"/>
              <a:t>=</a:t>
            </a:r>
            <a:r>
              <a:rPr lang="ru-RU" dirty="0" smtClean="0"/>
              <a:t>„#номер цвета“ – отвечает за цвет после нажатия на </a:t>
            </a:r>
            <a:r>
              <a:rPr lang="ru-RU" dirty="0" err="1" smtClean="0"/>
              <a:t>линк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alink</a:t>
            </a:r>
            <a:r>
              <a:rPr lang="ru-RU" dirty="0" err="1" smtClean="0"/>
              <a:t>=</a:t>
            </a:r>
            <a:r>
              <a:rPr lang="ru-RU" dirty="0" smtClean="0"/>
              <a:t>„#номер цвета“ – отвечает за цвет во время нажатия на </a:t>
            </a:r>
            <a:r>
              <a:rPr lang="ru-RU" dirty="0" err="1" smtClean="0"/>
              <a:t>линк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&lt;</a:t>
            </a:r>
            <a:r>
              <a:rPr lang="ru-RU" dirty="0" err="1" smtClean="0"/>
              <a:t>body</a:t>
            </a:r>
            <a:r>
              <a:rPr lang="ru-RU" dirty="0" smtClean="0"/>
              <a:t> </a:t>
            </a:r>
            <a:r>
              <a:rPr lang="ru-RU" dirty="0" err="1" smtClean="0"/>
              <a:t>bgcolor=</a:t>
            </a:r>
            <a:r>
              <a:rPr lang="ru-RU" dirty="0" smtClean="0"/>
              <a:t>„#</a:t>
            </a:r>
            <a:r>
              <a:rPr lang="ru-RU" dirty="0" err="1" smtClean="0"/>
              <a:t>ffffff</a:t>
            </a:r>
            <a:r>
              <a:rPr lang="ru-RU" dirty="0" smtClean="0"/>
              <a:t>“ </a:t>
            </a:r>
            <a:r>
              <a:rPr lang="ru-RU" dirty="0" err="1" smtClean="0"/>
              <a:t>text=</a:t>
            </a:r>
            <a:r>
              <a:rPr lang="ru-RU" dirty="0" smtClean="0"/>
              <a:t>„#000000“ </a:t>
            </a:r>
            <a:r>
              <a:rPr lang="ru-RU" dirty="0" err="1" smtClean="0"/>
              <a:t>link=</a:t>
            </a:r>
            <a:r>
              <a:rPr lang="ru-RU" dirty="0" smtClean="0"/>
              <a:t>„#</a:t>
            </a:r>
            <a:r>
              <a:rPr lang="ru-RU" dirty="0" err="1" smtClean="0"/>
              <a:t>blue</a:t>
            </a:r>
            <a:r>
              <a:rPr lang="ru-RU" dirty="0" smtClean="0"/>
              <a:t>“ </a:t>
            </a:r>
            <a:r>
              <a:rPr lang="ru-RU" dirty="0" err="1" smtClean="0"/>
              <a:t>vlink=</a:t>
            </a:r>
            <a:r>
              <a:rPr lang="ru-RU" dirty="0" smtClean="0"/>
              <a:t>„#</a:t>
            </a:r>
            <a:r>
              <a:rPr lang="ru-RU" dirty="0" err="1" smtClean="0"/>
              <a:t>purple</a:t>
            </a:r>
            <a:r>
              <a:rPr lang="ru-RU" dirty="0" smtClean="0"/>
              <a:t>“ </a:t>
            </a:r>
            <a:r>
              <a:rPr lang="ru-RU" dirty="0" err="1" smtClean="0"/>
              <a:t>alink=</a:t>
            </a:r>
            <a:r>
              <a:rPr lang="ru-RU" dirty="0" smtClean="0"/>
              <a:t>„#</a:t>
            </a:r>
            <a:r>
              <a:rPr lang="ru-RU" dirty="0" err="1" smtClean="0"/>
              <a:t>red</a:t>
            </a:r>
            <a:r>
              <a:rPr lang="ru-RU" dirty="0" smtClean="0"/>
              <a:t>“&gt;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Гиперссылка на определенный участок другого документа</a:t>
            </a:r>
          </a:p>
          <a:p>
            <a:pPr indent="358775"/>
            <a:r>
              <a:rPr lang="ru-RU" dirty="0" smtClean="0"/>
              <a:t>Чтобы создать ссылку на определенную часть документа, необходимо сделать закладку к которой будет происходить обращение. </a:t>
            </a:r>
            <a:endParaRPr lang="en-US" dirty="0" smtClean="0"/>
          </a:p>
          <a:p>
            <a:pPr indent="358775"/>
            <a:r>
              <a:rPr lang="ru-RU" dirty="0" smtClean="0"/>
              <a:t>Например закладка в документе </a:t>
            </a:r>
            <a:r>
              <a:rPr lang="ru-RU" dirty="0" err="1" smtClean="0"/>
              <a:t>Main.htm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name</a:t>
            </a:r>
            <a:r>
              <a:rPr lang="ru-RU" b="1" dirty="0" smtClean="0"/>
              <a:t> = "А001"&gt;Глава1*&lt;/</a:t>
            </a:r>
            <a:r>
              <a:rPr lang="ru-RU" b="1" dirty="0" err="1" smtClean="0"/>
              <a:t>a</a:t>
            </a:r>
            <a:r>
              <a:rPr lang="ru-RU" b="1" dirty="0" smtClean="0"/>
              <a:t>&gt;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Таким образом слово Глава1 в документе превращается в закладку с именем А001. </a:t>
            </a:r>
            <a:br>
              <a:rPr lang="ru-RU" dirty="0" smtClean="0"/>
            </a:br>
            <a:r>
              <a:rPr lang="ru-RU" dirty="0" smtClean="0"/>
              <a:t>* </a:t>
            </a:r>
            <a:r>
              <a:rPr lang="ru-RU" i="1" dirty="0" smtClean="0"/>
              <a:t>Закладка может быть и вовсе пустой, это не повлияет на ее работу. Главное, чтобы ее имя совпадало с ссылкой на нее.</a:t>
            </a:r>
            <a:endParaRPr lang="en-US" i="1" dirty="0" smtClean="0"/>
          </a:p>
          <a:p>
            <a:pPr indent="358775"/>
            <a:r>
              <a:rPr lang="ru-RU" dirty="0" smtClean="0"/>
              <a:t>Теперь создадим ссылку из другого документа на закладку А001, находящуюся в </a:t>
            </a:r>
            <a:r>
              <a:rPr lang="ru-RU" dirty="0" err="1" smtClean="0"/>
              <a:t>Main.htm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href=</a:t>
            </a:r>
            <a:r>
              <a:rPr lang="ru-RU" b="1" dirty="0" smtClean="0"/>
              <a:t>"Main.htm#A001"&gt;Ссылка на Главу1&lt;/</a:t>
            </a:r>
            <a:r>
              <a:rPr lang="ru-RU" b="1" dirty="0" err="1" smtClean="0"/>
              <a:t>a</a:t>
            </a:r>
            <a:r>
              <a:rPr lang="ru-RU" b="1" dirty="0" smtClean="0"/>
              <a:t>&gt;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14338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Гипертекстовая ссылка внутри документа</a:t>
            </a:r>
          </a:p>
          <a:p>
            <a:pPr indent="268288"/>
            <a:r>
              <a:rPr lang="ru-RU" dirty="0" smtClean="0"/>
              <a:t>Техника соединения аналогична предыдущей но опускается имя файла. Например, связь с Главой 1 внутри того же самого файла </a:t>
            </a:r>
            <a:r>
              <a:rPr lang="ru-RU" dirty="0" err="1" smtClean="0"/>
              <a:t>Main.htm</a:t>
            </a:r>
            <a:endParaRPr lang="ru-RU" dirty="0" smtClean="0"/>
          </a:p>
          <a:p>
            <a:pPr indent="268288"/>
            <a:r>
              <a:rPr lang="ru-RU" b="1" dirty="0" smtClean="0"/>
              <a:t>&lt;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href=</a:t>
            </a:r>
            <a:r>
              <a:rPr lang="ru-RU" b="1" dirty="0" smtClean="0"/>
              <a:t>"#A001"&gt;Ссылка на Главу1&lt;/</a:t>
            </a:r>
            <a:r>
              <a:rPr lang="ru-RU" b="1" dirty="0" err="1" smtClean="0"/>
              <a:t>a</a:t>
            </a:r>
            <a:r>
              <a:rPr lang="ru-RU" b="1" dirty="0" smtClean="0"/>
              <a:t>&gt;</a:t>
            </a:r>
            <a:r>
              <a:rPr lang="en-US" b="1" dirty="0" smtClean="0"/>
              <a:t> </a:t>
            </a:r>
            <a:r>
              <a:rPr lang="ru-RU" dirty="0" err="1" smtClean="0"/>
              <a:t>Значек</a:t>
            </a:r>
            <a:r>
              <a:rPr lang="ru-RU" dirty="0" smtClean="0"/>
              <a:t> # -обязателен!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 1 (устаревший)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 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42918"/>
            <a:ext cx="7715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 Как и в первом способе, создаём ссылку. Значения атрибута </a:t>
            </a:r>
            <a:r>
              <a:rPr lang="ru-RU" dirty="0" err="1" smtClean="0"/>
              <a:t>href</a:t>
            </a:r>
            <a:r>
              <a:rPr lang="ru-RU" dirty="0" smtClean="0"/>
              <a:t> начинается с символа символов # и имя метки.</a:t>
            </a:r>
          </a:p>
          <a:p>
            <a:endParaRPr lang="ru-RU" dirty="0" smtClean="0"/>
          </a:p>
          <a:p>
            <a:r>
              <a:rPr lang="ru-RU" dirty="0" smtClean="0"/>
              <a:t>Пример: </a:t>
            </a:r>
          </a:p>
          <a:p>
            <a:pPr indent="358775"/>
            <a:r>
              <a:rPr lang="ru-RU" b="1" dirty="0" smtClean="0"/>
              <a:t>Переход в начало сайта &lt;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href=</a:t>
            </a:r>
            <a:r>
              <a:rPr lang="ru-RU" b="1" dirty="0" smtClean="0"/>
              <a:t>„#метка1“&gt;здесь&lt;/</a:t>
            </a:r>
            <a:r>
              <a:rPr lang="ru-RU" b="1" dirty="0" err="1" smtClean="0"/>
              <a:t>a</a:t>
            </a:r>
            <a:r>
              <a:rPr lang="ru-RU" b="1" dirty="0" smtClean="0"/>
              <a:t>&gt;.</a:t>
            </a:r>
          </a:p>
          <a:p>
            <a:pPr indent="358775"/>
            <a:r>
              <a:rPr lang="ru-RU" b="1" dirty="0" smtClean="0"/>
              <a:t>Текст номер 2 находится &lt;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href=</a:t>
            </a:r>
            <a:r>
              <a:rPr lang="ru-RU" b="1" dirty="0" smtClean="0"/>
              <a:t>„#метка2“&gt;здесь&lt;/</a:t>
            </a:r>
            <a:r>
              <a:rPr lang="ru-RU" b="1" dirty="0" err="1" smtClean="0"/>
              <a:t>a</a:t>
            </a:r>
            <a:r>
              <a:rPr lang="ru-RU" b="1" dirty="0" smtClean="0"/>
              <a:t>&gt;.</a:t>
            </a:r>
          </a:p>
          <a:p>
            <a:pPr indent="358775"/>
            <a:endParaRPr lang="ru-RU" dirty="0" smtClean="0"/>
          </a:p>
          <a:p>
            <a:pPr indent="358775"/>
            <a:r>
              <a:rPr lang="ru-RU" dirty="0" smtClean="0"/>
              <a:t>В теге, который стоит в том месте, куда должен перемещаться браузер после нажатия на ссылку с меткой #, создаётся </a:t>
            </a:r>
            <a:r>
              <a:rPr lang="ru-RU" dirty="0" err="1" smtClean="0"/>
              <a:t>индефикатором</a:t>
            </a:r>
            <a:r>
              <a:rPr lang="ru-RU" dirty="0" smtClean="0"/>
              <a:t> </a:t>
            </a:r>
            <a:r>
              <a:rPr lang="ru-RU" dirty="0" err="1" smtClean="0"/>
              <a:t>id</a:t>
            </a:r>
            <a:r>
              <a:rPr lang="ru-RU" dirty="0" smtClean="0"/>
              <a:t> с именем метки, в качестве значения.</a:t>
            </a:r>
          </a:p>
          <a:p>
            <a:pPr indent="358775"/>
            <a:r>
              <a:rPr lang="ru-RU" b="1" dirty="0" err="1" smtClean="0"/>
              <a:t>id</a:t>
            </a:r>
            <a:r>
              <a:rPr lang="ru-RU" dirty="0" smtClean="0"/>
              <a:t> – это </a:t>
            </a:r>
            <a:r>
              <a:rPr lang="ru-RU" b="1" dirty="0" smtClean="0"/>
              <a:t>метка</a:t>
            </a:r>
            <a:r>
              <a:rPr lang="ru-RU" dirty="0" smtClean="0"/>
              <a:t> на странице, к которой будет переходить браузер после нажатия на ссылку, указывающую на метку на этой же странице. Этот </a:t>
            </a:r>
            <a:r>
              <a:rPr lang="ru-RU" dirty="0" err="1" smtClean="0"/>
              <a:t>индефикатор</a:t>
            </a:r>
            <a:r>
              <a:rPr lang="ru-RU" dirty="0" smtClean="0"/>
              <a:t> можно присваивать почти любому элементу тегу HTMK-кода.</a:t>
            </a:r>
          </a:p>
          <a:p>
            <a:endParaRPr lang="ru-RU" dirty="0" smtClean="0"/>
          </a:p>
          <a:p>
            <a:r>
              <a:rPr lang="ru-RU" dirty="0" smtClean="0"/>
              <a:t>Пример:</a:t>
            </a:r>
          </a:p>
          <a:p>
            <a:r>
              <a:rPr lang="ru-RU" b="1" dirty="0" smtClean="0"/>
              <a:t>&lt;h1 </a:t>
            </a:r>
            <a:r>
              <a:rPr lang="ru-RU" b="1" dirty="0" err="1" smtClean="0"/>
              <a:t>id=</a:t>
            </a:r>
            <a:r>
              <a:rPr lang="ru-RU" b="1" dirty="0" smtClean="0"/>
              <a:t>„метка1“&gt;Заголовок статьи&lt;/h1&gt;</a:t>
            </a:r>
          </a:p>
          <a:p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&gt;Текст 1&lt;/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</a:p>
          <a:p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 </a:t>
            </a:r>
            <a:r>
              <a:rPr lang="ru-RU" b="1" dirty="0" err="1" smtClean="0"/>
              <a:t>id=</a:t>
            </a:r>
            <a:r>
              <a:rPr lang="ru-RU" b="1" dirty="0" smtClean="0"/>
              <a:t>„метка2“&gt;Текст 2&lt;/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При помощи метки </a:t>
            </a:r>
            <a:r>
              <a:rPr lang="ru-RU" dirty="0" err="1" smtClean="0"/>
              <a:t>id</a:t>
            </a:r>
            <a:r>
              <a:rPr lang="ru-RU" dirty="0" smtClean="0"/>
              <a:t> можно так же перейти в определённое место на другой странице сайта. Для этого, в ссылке, которая указывает на метку, перед</a:t>
            </a:r>
          </a:p>
          <a:p>
            <a:r>
              <a:rPr lang="ru-RU" dirty="0" smtClean="0"/>
              <a:t>символом #, нужно указать ту страницу, куда должен перейти браузер.</a:t>
            </a:r>
          </a:p>
          <a:p>
            <a:endParaRPr lang="ru-RU" dirty="0" smtClean="0"/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На странице page1.html, в теге &lt;h1&gt; находится метка, articl1:</a:t>
            </a:r>
          </a:p>
          <a:p>
            <a:r>
              <a:rPr lang="ru-RU" dirty="0" smtClean="0"/>
              <a:t>&lt;h1 </a:t>
            </a:r>
            <a:r>
              <a:rPr lang="ru-RU" dirty="0" err="1" smtClean="0"/>
              <a:t>id=</a:t>
            </a:r>
            <a:r>
              <a:rPr lang="ru-RU" dirty="0" smtClean="0"/>
              <a:t>„articl1“&gt; Статья 1, с меткой в заголовке&lt;/h1&gt;</a:t>
            </a:r>
          </a:p>
          <a:p>
            <a:r>
              <a:rPr lang="ru-RU" dirty="0" smtClean="0"/>
              <a:t>Задача: находясь на странице </a:t>
            </a:r>
            <a:r>
              <a:rPr lang="ru-RU" dirty="0" err="1" smtClean="0"/>
              <a:t>index.html</a:t>
            </a:r>
            <a:r>
              <a:rPr lang="ru-RU" dirty="0" smtClean="0"/>
              <a:t>, нужно перейти на страницу page1.html к метке articl1. </a:t>
            </a:r>
          </a:p>
          <a:p>
            <a:r>
              <a:rPr lang="ru-RU" dirty="0" smtClean="0"/>
              <a:t>Страница page1.html находится в папке folder1, который находится в корневом каталоге на уровень выше:</a:t>
            </a:r>
          </a:p>
          <a:p>
            <a:r>
              <a:rPr lang="ru-RU" dirty="0" smtClean="0"/>
              <a:t>Открыть первую статью 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href=</a:t>
            </a:r>
            <a:r>
              <a:rPr lang="ru-RU" dirty="0" smtClean="0"/>
              <a:t>„../folder1/page1.html#articl1“&gt;здесь&lt;/</a:t>
            </a:r>
            <a:r>
              <a:rPr lang="ru-RU" dirty="0" err="1" smtClean="0"/>
              <a:t>a</a:t>
            </a:r>
            <a:r>
              <a:rPr lang="ru-RU" dirty="0" smtClean="0"/>
              <a:t>&gt;.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8619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навигации по одному и тому же сайту, если документы находятся в разных папках, лучше использовать не относительные ссылки, а корневые. Обычно корень сайта указывается символом «/».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92919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Открыть первую статью &lt;</a:t>
            </a:r>
            <a:r>
              <a:rPr lang="en-US" dirty="0" smtClean="0"/>
              <a:t>a </a:t>
            </a:r>
            <a:r>
              <a:rPr lang="en-US" dirty="0" err="1" smtClean="0"/>
              <a:t>href</a:t>
            </a:r>
            <a:r>
              <a:rPr lang="en-US" dirty="0" smtClean="0"/>
              <a:t>=„/html/folder1/page1.html#articl1“&gt;</a:t>
            </a:r>
            <a:r>
              <a:rPr lang="ru-RU" dirty="0" smtClean="0"/>
              <a:t>здесь&lt;/</a:t>
            </a:r>
            <a:r>
              <a:rPr lang="en-US" dirty="0" smtClean="0"/>
              <a:t>a&gt;.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сделать </a:t>
            </a:r>
            <a:r>
              <a:rPr lang="ru-RU" b="1" dirty="0" smtClean="0"/>
              <a:t>из изображения ссылку</a:t>
            </a:r>
            <a:r>
              <a:rPr lang="ru-RU" dirty="0" smtClean="0"/>
              <a:t>, нужно код изображения заключить в тег &lt;</a:t>
            </a:r>
            <a:r>
              <a:rPr lang="en-US" dirty="0" smtClean="0"/>
              <a:t>a&gt;.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&lt;</a:t>
            </a:r>
            <a:r>
              <a:rPr lang="en-US" dirty="0" smtClean="0"/>
              <a:t>a </a:t>
            </a:r>
            <a:r>
              <a:rPr lang="en-US" dirty="0" err="1" smtClean="0"/>
              <a:t>href</a:t>
            </a:r>
            <a:r>
              <a:rPr lang="en-US" dirty="0" smtClean="0"/>
              <a:t>=„http://julamba.com/“ target=„_blank“&gt;&lt;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=„bild01.jpg“ width=„120“</a:t>
            </a:r>
          </a:p>
          <a:p>
            <a:r>
              <a:rPr lang="en-US" dirty="0" err="1" smtClean="0"/>
              <a:t>heigth</a:t>
            </a:r>
            <a:r>
              <a:rPr lang="en-US" dirty="0" smtClean="0"/>
              <a:t>=„135“ align=„left“ </a:t>
            </a:r>
            <a:r>
              <a:rPr lang="en-US" dirty="0" err="1" smtClean="0"/>
              <a:t>hspace</a:t>
            </a:r>
            <a:r>
              <a:rPr lang="en-US" dirty="0" smtClean="0"/>
              <a:t>=„10“ </a:t>
            </a:r>
            <a:r>
              <a:rPr lang="en-US" dirty="0" err="1" smtClean="0"/>
              <a:t>vspace</a:t>
            </a:r>
            <a:r>
              <a:rPr lang="en-US" dirty="0" smtClean="0"/>
              <a:t>=„10“ alt=„</a:t>
            </a:r>
            <a:r>
              <a:rPr lang="ru-RU" dirty="0" smtClean="0"/>
              <a:t>изображения </a:t>
            </a:r>
            <a:r>
              <a:rPr lang="ru-RU" dirty="0" err="1" smtClean="0"/>
              <a:t>лого</a:t>
            </a:r>
            <a:r>
              <a:rPr lang="ru-RU" dirty="0" smtClean="0"/>
              <a:t> фирмы“</a:t>
            </a:r>
          </a:p>
          <a:p>
            <a:r>
              <a:rPr lang="en-US" dirty="0" smtClean="0"/>
              <a:t>border=„0“&gt;&lt;/a&gt;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859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 графические ссылки на вашей </a:t>
            </a:r>
            <a:r>
              <a:rPr lang="ru-RU" b="1" dirty="0" err="1" smtClean="0"/>
              <a:t>web</a:t>
            </a:r>
            <a:r>
              <a:rPr lang="ru-RU" b="1" dirty="0" smtClean="0"/>
              <a:t> странице должны быть </a:t>
            </a:r>
            <a:r>
              <a:rPr lang="ru-RU" b="1" dirty="0" smtClean="0">
                <a:hlinkClick r:id="rId2" action="ppaction://hlinkfile"/>
              </a:rPr>
              <a:t>относительными.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Работа с таблицами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теги таблицы:</a:t>
            </a:r>
          </a:p>
          <a:p>
            <a:r>
              <a:rPr lang="ru-RU" b="1" dirty="0" smtClean="0"/>
              <a:t>&lt;</a:t>
            </a:r>
            <a:r>
              <a:rPr lang="ru-RU" b="1" dirty="0" err="1" smtClean="0"/>
              <a:t>table</a:t>
            </a:r>
            <a:r>
              <a:rPr lang="ru-RU" b="1" dirty="0" smtClean="0"/>
              <a:t>&gt;&lt;/</a:t>
            </a:r>
            <a:r>
              <a:rPr lang="ru-RU" b="1" dirty="0" err="1" smtClean="0"/>
              <a:t>table</a:t>
            </a:r>
            <a:r>
              <a:rPr lang="ru-RU" b="1" dirty="0" smtClean="0"/>
              <a:t>&gt; </a:t>
            </a:r>
            <a:r>
              <a:rPr lang="ru-RU" dirty="0" smtClean="0"/>
              <a:t>– основной тег, в внутри которого находиться таблица.</a:t>
            </a:r>
          </a:p>
          <a:p>
            <a:r>
              <a:rPr lang="ru-RU" b="1" dirty="0" smtClean="0"/>
              <a:t>&lt;</a:t>
            </a:r>
            <a:r>
              <a:rPr lang="ru-RU" b="1" dirty="0" err="1" smtClean="0"/>
              <a:t>tr</a:t>
            </a:r>
            <a:r>
              <a:rPr lang="ru-RU" b="1" dirty="0" smtClean="0"/>
              <a:t>&gt;&lt;/</a:t>
            </a:r>
            <a:r>
              <a:rPr lang="ru-RU" b="1" dirty="0" err="1" smtClean="0"/>
              <a:t>tr</a:t>
            </a:r>
            <a:r>
              <a:rPr lang="ru-RU" b="1" dirty="0" smtClean="0"/>
              <a:t>&gt; </a:t>
            </a:r>
            <a:r>
              <a:rPr lang="ru-RU" dirty="0" smtClean="0"/>
              <a:t>– строка таблицы. сначала нужно создать строку, а в ней уже столбцы.</a:t>
            </a:r>
          </a:p>
          <a:p>
            <a:r>
              <a:rPr lang="ru-RU" b="1" dirty="0" smtClean="0"/>
              <a:t>&lt;</a:t>
            </a:r>
            <a:r>
              <a:rPr lang="ru-RU" b="1" dirty="0" err="1" smtClean="0"/>
              <a:t>th</a:t>
            </a:r>
            <a:r>
              <a:rPr lang="ru-RU" b="1" dirty="0" smtClean="0"/>
              <a:t>&gt;&lt;/</a:t>
            </a:r>
            <a:r>
              <a:rPr lang="ru-RU" b="1" dirty="0" err="1" smtClean="0"/>
              <a:t>th</a:t>
            </a:r>
            <a:r>
              <a:rPr lang="ru-RU" b="1" dirty="0" smtClean="0"/>
              <a:t>&gt; </a:t>
            </a:r>
            <a:r>
              <a:rPr lang="ru-RU" dirty="0" smtClean="0"/>
              <a:t>– ячейка строки, которого является одновременно заголовком столбца. </a:t>
            </a:r>
            <a:endParaRPr lang="ru-RU" b="1" dirty="0" smtClean="0"/>
          </a:p>
          <a:p>
            <a:r>
              <a:rPr lang="en-US" b="1" dirty="0" smtClean="0"/>
              <a:t>&lt;td&gt;&lt;/td&gt; </a:t>
            </a:r>
            <a:r>
              <a:rPr lang="en-US" dirty="0" smtClean="0"/>
              <a:t>– </a:t>
            </a:r>
            <a:r>
              <a:rPr lang="ru-RU" dirty="0" smtClean="0"/>
              <a:t>ячейка для обычного текса.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8429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Атрибуты тегов </a:t>
            </a:r>
            <a:r>
              <a:rPr lang="ru-RU" b="1" dirty="0" smtClean="0"/>
              <a:t>&lt;</a:t>
            </a:r>
            <a:r>
              <a:rPr lang="ru-RU" b="1" dirty="0" err="1" smtClean="0"/>
              <a:t>th</a:t>
            </a:r>
            <a:r>
              <a:rPr lang="ru-RU" b="1" dirty="0" smtClean="0"/>
              <a:t>&gt;&lt;/</a:t>
            </a:r>
            <a:r>
              <a:rPr lang="ru-RU" b="1" dirty="0" err="1" smtClean="0"/>
              <a:t>th</a:t>
            </a:r>
            <a:r>
              <a:rPr lang="ru-RU" b="1" dirty="0" smtClean="0"/>
              <a:t>&gt;  и </a:t>
            </a:r>
            <a:r>
              <a:rPr lang="en-US" b="1" dirty="0" smtClean="0"/>
              <a:t>&lt;td&gt;&lt;/td&gt; </a:t>
            </a:r>
            <a:endParaRPr lang="en-US" dirty="0" smtClean="0"/>
          </a:p>
          <a:p>
            <a:r>
              <a:rPr lang="en-US" b="1" dirty="0" smtClean="0"/>
              <a:t>c</a:t>
            </a:r>
            <a:r>
              <a:rPr lang="ru-RU" b="1" dirty="0" err="1" smtClean="0"/>
              <a:t>olspan</a:t>
            </a:r>
            <a:r>
              <a:rPr lang="en-US" b="1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“ ”</a:t>
            </a:r>
            <a:r>
              <a:rPr lang="ru-RU" dirty="0" smtClean="0"/>
              <a:t> – объединяет две или более горизонтальные ячейки в одну. Значение</a:t>
            </a:r>
            <a:r>
              <a:rPr lang="en-US" dirty="0" smtClean="0"/>
              <a:t> </a:t>
            </a:r>
            <a:r>
              <a:rPr lang="ru-RU" dirty="0" smtClean="0"/>
              <a:t>атрибута задает кол-во строк, которые нужно объединить. Строчка с атрибутом</a:t>
            </a:r>
            <a:r>
              <a:rPr lang="en-US" dirty="0" smtClean="0"/>
              <a:t> </a:t>
            </a:r>
            <a:r>
              <a:rPr lang="ru-RU" dirty="0" err="1" smtClean="0"/>
              <a:t>colspan</a:t>
            </a:r>
            <a:r>
              <a:rPr lang="ru-RU" dirty="0" smtClean="0"/>
              <a:t> остаётся, а строка или строчки попавшие под объединение, нужно выкинуть из</a:t>
            </a:r>
            <a:r>
              <a:rPr lang="en-US" dirty="0" smtClean="0"/>
              <a:t> </a:t>
            </a:r>
            <a:r>
              <a:rPr lang="ru-RU" dirty="0" smtClean="0"/>
              <a:t>кода.</a:t>
            </a:r>
          </a:p>
          <a:p>
            <a:r>
              <a:rPr lang="ru-RU" b="1" dirty="0" err="1" smtClean="0"/>
              <a:t>rowspan</a:t>
            </a:r>
            <a:r>
              <a:rPr lang="ru-RU" dirty="0" smtClean="0"/>
              <a:t> =</a:t>
            </a:r>
            <a:r>
              <a:rPr lang="en-US" dirty="0" smtClean="0"/>
              <a:t>“ ”</a:t>
            </a:r>
            <a:r>
              <a:rPr lang="ru-RU" dirty="0" smtClean="0"/>
              <a:t> – объединяет две или более вертикальные ячейки в одну. Значение атрибута</a:t>
            </a:r>
            <a:r>
              <a:rPr lang="en-US" dirty="0" smtClean="0"/>
              <a:t> </a:t>
            </a:r>
            <a:r>
              <a:rPr lang="ru-RU" dirty="0" smtClean="0"/>
              <a:t>задает кол-во строк, которые нужно объединить. Строчка с атрибутом </a:t>
            </a:r>
            <a:r>
              <a:rPr lang="ru-RU" dirty="0" err="1" smtClean="0"/>
              <a:t>rowspan</a:t>
            </a:r>
            <a:r>
              <a:rPr lang="en-US" dirty="0" smtClean="0"/>
              <a:t> </a:t>
            </a:r>
            <a:r>
              <a:rPr lang="ru-RU" dirty="0" smtClean="0"/>
              <a:t>остаётся, а строка или строчки попавшие под объединение, нужно выкинуть из кода.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49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/>
            <a:r>
              <a:rPr lang="ru-RU" dirty="0" smtClean="0"/>
              <a:t>Тег</a:t>
            </a:r>
            <a:r>
              <a:rPr lang="ru-RU" b="1" dirty="0" smtClean="0"/>
              <a:t> &lt;</a:t>
            </a:r>
            <a:r>
              <a:rPr lang="ru-RU" b="1" dirty="0" err="1" smtClean="0"/>
              <a:t>caption</a:t>
            </a:r>
            <a:r>
              <a:rPr lang="ru-RU" b="1" dirty="0" smtClean="0"/>
              <a:t>&gt;</a:t>
            </a:r>
            <a:r>
              <a:rPr lang="ru-RU" dirty="0" smtClean="0"/>
              <a:t> создает заголовок таблицы, он располагается внутри тега &lt;</a:t>
            </a:r>
            <a:r>
              <a:rPr lang="ru-RU" dirty="0" err="1" smtClean="0"/>
              <a:t>table</a:t>
            </a:r>
            <a:r>
              <a:rPr lang="ru-RU" dirty="0" smtClean="0"/>
              <a:t>&gt; - сразу после открывающего тега. Заголовок по умолчанию располагается над таблицей и выравнивается по ее центру.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тэг, который должен находиться в любом HTML-документе, — это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&lt;HTML&gt; ... &lt;/HTML&gt;. </a:t>
            </a:r>
            <a:r>
              <a:rPr lang="ru-RU" dirty="0"/>
              <a:t>Этот тэг указывает на то, что данный документ действительно содержит в себе HTML-текст.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Внутри этих тегов должны находиться теги головы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(&lt;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head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&gt;&lt;/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head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&gt;) </a:t>
            </a:r>
            <a:r>
              <a:rPr lang="ru-RU" dirty="0"/>
              <a:t>и тела документа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(&lt;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body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&gt;&lt;/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body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&gt;) </a:t>
            </a:r>
            <a:r>
              <a:rPr lang="ru-RU" dirty="0"/>
              <a:t>.</a:t>
            </a:r>
          </a:p>
        </p:txBody>
      </p:sp>
      <p:pic>
        <p:nvPicPr>
          <p:cNvPr id="1026" name="Picture 2" descr="структура html докум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286250" cy="3190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00024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Обычно основой головы документа является элемент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TITLE -</a:t>
            </a:r>
            <a:r>
              <a:rPr lang="ru-RU" dirty="0"/>
              <a:t> заголовок документа.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Атрибуты тега </a:t>
            </a:r>
            <a:r>
              <a:rPr lang="ru-RU" sz="2000" b="1" dirty="0" smtClean="0"/>
              <a:t>&lt;</a:t>
            </a:r>
            <a:r>
              <a:rPr lang="en-US" sz="2000" b="1" dirty="0" smtClean="0"/>
              <a:t>table&gt;</a:t>
            </a:r>
            <a:r>
              <a:rPr lang="ru-RU" dirty="0" smtClean="0"/>
              <a:t>следующие:</a:t>
            </a:r>
          </a:p>
          <a:p>
            <a:r>
              <a:rPr lang="ru-RU" b="1" dirty="0" err="1" smtClean="0"/>
              <a:t>align</a:t>
            </a:r>
            <a:r>
              <a:rPr lang="ru-RU" dirty="0" smtClean="0"/>
              <a:t> – выравнивает таблицу на странице по левому, правому краю или центру.</a:t>
            </a:r>
          </a:p>
          <a:p>
            <a:r>
              <a:rPr lang="ru-RU" dirty="0" smtClean="0"/>
              <a:t>Возможные значения атрибута: </a:t>
            </a:r>
            <a:r>
              <a:rPr lang="ru-RU" b="1" dirty="0" err="1" smtClean="0"/>
              <a:t>center</a:t>
            </a:r>
            <a:r>
              <a:rPr lang="ru-RU" b="1" dirty="0" smtClean="0"/>
              <a:t>, </a:t>
            </a:r>
            <a:r>
              <a:rPr lang="ru-RU" b="1" dirty="0" err="1" smtClean="0"/>
              <a:t>left</a:t>
            </a:r>
            <a:r>
              <a:rPr lang="ru-RU" b="1" dirty="0" smtClean="0"/>
              <a:t>, </a:t>
            </a:r>
            <a:r>
              <a:rPr lang="ru-RU" b="1" dirty="0" err="1" smtClean="0"/>
              <a:t>right</a:t>
            </a:r>
            <a:r>
              <a:rPr lang="ru-RU" b="1" dirty="0" smtClean="0"/>
              <a:t> и </a:t>
            </a:r>
            <a:r>
              <a:rPr lang="ru-RU" b="1" dirty="0" err="1" smtClean="0"/>
              <a:t>justify</a:t>
            </a:r>
            <a:r>
              <a:rPr lang="ru-RU" dirty="0" smtClean="0"/>
              <a:t> (выравнивание по ширине, одновременно по левому и правому краю ячейки, не рекомендуется применять).</a:t>
            </a:r>
          </a:p>
          <a:p>
            <a:r>
              <a:rPr lang="ru-RU" b="1" dirty="0" err="1" smtClean="0"/>
              <a:t>valign</a:t>
            </a:r>
            <a:r>
              <a:rPr lang="ru-RU" dirty="0" smtClean="0"/>
              <a:t> – выравнивает таблицу на странице по верхнему, нижнему краю или центру.</a:t>
            </a:r>
          </a:p>
          <a:p>
            <a:r>
              <a:rPr lang="ru-RU" dirty="0" smtClean="0"/>
              <a:t>Можно выравнивать отдельные ячейки таблицы. Возможные значения атрибута: </a:t>
            </a:r>
            <a:r>
              <a:rPr lang="ru-RU" b="1" dirty="0" err="1" smtClean="0"/>
              <a:t>top</a:t>
            </a:r>
            <a:r>
              <a:rPr lang="ru-RU" b="1" dirty="0" smtClean="0"/>
              <a:t>, </a:t>
            </a:r>
            <a:r>
              <a:rPr lang="en-US" sz="2000" b="1" dirty="0" smtClean="0"/>
              <a:t>bottom, left, right и middle.</a:t>
            </a:r>
            <a:endParaRPr lang="en-US" b="1" dirty="0" smtClean="0"/>
          </a:p>
          <a:p>
            <a:r>
              <a:rPr lang="ru-RU" b="1" dirty="0" err="1" smtClean="0"/>
              <a:t>border</a:t>
            </a:r>
            <a:r>
              <a:rPr lang="ru-RU" dirty="0" smtClean="0"/>
              <a:t> – атрибут </a:t>
            </a:r>
            <a:r>
              <a:rPr lang="ru-RU" dirty="0" err="1" smtClean="0"/>
              <a:t>border</a:t>
            </a:r>
            <a:r>
              <a:rPr lang="ru-RU" dirty="0" smtClean="0"/>
              <a:t> определяет толщину линий таблицы. Если значение</a:t>
            </a:r>
          </a:p>
          <a:p>
            <a:r>
              <a:rPr lang="ru-RU" dirty="0" err="1" smtClean="0"/>
              <a:t>border=</a:t>
            </a:r>
            <a:r>
              <a:rPr lang="ru-RU" dirty="0" smtClean="0"/>
              <a:t>„0“, то линии таблицы невидимые. По умолчанию они невидимые.</a:t>
            </a:r>
          </a:p>
          <a:p>
            <a:r>
              <a:rPr lang="ru-RU" b="1" dirty="0" err="1" smtClean="0"/>
              <a:t>width</a:t>
            </a:r>
            <a:r>
              <a:rPr lang="ru-RU" b="1" dirty="0" smtClean="0"/>
              <a:t> и </a:t>
            </a:r>
            <a:r>
              <a:rPr lang="ru-RU" b="1" dirty="0" err="1" smtClean="0"/>
              <a:t>height</a:t>
            </a:r>
            <a:r>
              <a:rPr lang="ru-RU" b="1" dirty="0" smtClean="0"/>
              <a:t> </a:t>
            </a:r>
            <a:r>
              <a:rPr lang="ru-RU" dirty="0" smtClean="0"/>
              <a:t>– ширина и высота всей таблицы. Можно задавать значение в пикселях или процентах. При значении 100% таблица будет выводится на всю длину окна браузера. Для того чтобы высота таблицы подстраивалась под текст </a:t>
            </a:r>
            <a:r>
              <a:rPr lang="ru-RU" b="1" dirty="0" smtClean="0"/>
              <a:t>автоматический, не нужно задавать атрибут </a:t>
            </a:r>
            <a:r>
              <a:rPr lang="ru-RU" b="1" dirty="0" err="1" smtClean="0"/>
              <a:t>heigth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cellpadding</a:t>
            </a:r>
            <a:r>
              <a:rPr lang="ru-RU" b="1" dirty="0" smtClean="0"/>
              <a:t> </a:t>
            </a:r>
            <a:r>
              <a:rPr lang="ru-RU" dirty="0" smtClean="0"/>
              <a:t>– задает зазор внутри ячейки, между краями ячейки и ее содержимым.</a:t>
            </a:r>
          </a:p>
          <a:p>
            <a:r>
              <a:rPr lang="ru-RU" dirty="0" smtClean="0"/>
              <a:t>Значение задаётся в пикселях. При значении 0 ячейки таблицы как бы склеиваются.</a:t>
            </a:r>
          </a:p>
          <a:p>
            <a:r>
              <a:rPr lang="ru-RU" b="1" dirty="0" err="1" smtClean="0"/>
              <a:t>cellspacing</a:t>
            </a:r>
            <a:r>
              <a:rPr lang="ru-RU" b="1" dirty="0" smtClean="0"/>
              <a:t> </a:t>
            </a:r>
            <a:r>
              <a:rPr lang="ru-RU" dirty="0" smtClean="0"/>
              <a:t>– задает зазоры между ячейками таблицы  и расстояние от границ ячеек до границы таблицы. </a:t>
            </a:r>
            <a:r>
              <a:rPr lang="ru-RU" dirty="0" err="1" smtClean="0"/>
              <a:t>Значениезадаётся</a:t>
            </a:r>
            <a:r>
              <a:rPr lang="ru-RU" dirty="0" smtClean="0"/>
              <a:t> в пикселях. При значении 0 ячейки таблицы как бы склеиваются.</a:t>
            </a:r>
          </a:p>
          <a:p>
            <a:r>
              <a:rPr lang="ru-RU" b="1" dirty="0" err="1" smtClean="0"/>
              <a:t>bground</a:t>
            </a:r>
            <a:r>
              <a:rPr lang="ru-RU" dirty="0" smtClean="0"/>
              <a:t> – используется для заполнения заднего фона всей таблицы или, например</a:t>
            </a:r>
          </a:p>
          <a:p>
            <a:r>
              <a:rPr lang="ru-RU" dirty="0" smtClean="0"/>
              <a:t>ячейки каким-либо цветом.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Оформите с помощью </a:t>
            </a:r>
            <a:r>
              <a:rPr lang="en-US" dirty="0" smtClean="0"/>
              <a:t>HTML </a:t>
            </a:r>
            <a:r>
              <a:rPr lang="ru-RU" dirty="0" smtClean="0"/>
              <a:t>следующие таблицы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297" t="35417" r="30078" b="48611"/>
          <a:stretch>
            <a:fillRect/>
          </a:stretch>
        </p:blipFill>
        <p:spPr bwMode="auto">
          <a:xfrm>
            <a:off x="285720" y="1142984"/>
            <a:ext cx="74295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1</a:t>
            </a:r>
            <a:endParaRPr lang="ru-RU" b="1" dirty="0"/>
          </a:p>
        </p:txBody>
      </p:sp>
      <p:pic>
        <p:nvPicPr>
          <p:cNvPr id="1026" name="Picture 2" descr="Рис.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417195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71435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Постройте таблицу шириной 600 </a:t>
            </a:r>
            <a:r>
              <a:rPr lang="ru-RU" dirty="0" err="1" smtClean="0"/>
              <a:t>пикселов</a:t>
            </a:r>
            <a:r>
              <a:rPr lang="ru-RU" dirty="0" smtClean="0"/>
              <a:t> с двумя колонками, левая колонка занимает ширину 150 </a:t>
            </a:r>
            <a:r>
              <a:rPr lang="ru-RU" dirty="0" err="1" smtClean="0"/>
              <a:t>пикселов</a:t>
            </a:r>
            <a:r>
              <a:rPr lang="ru-RU" dirty="0" smtClean="0"/>
              <a:t>. Содержимое колонок должно выравниваться по верхнему краю, а сама таблица располагается по центру </a:t>
            </a:r>
            <a:r>
              <a:rPr lang="ru-RU" dirty="0" err="1" smtClean="0"/>
              <a:t>веб-страницы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2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Формы позволяют получить информацию, которую вводит посетитель сайта на странице, т. е. предназначены для обмена данными между пользователем и сервером.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8"/>
            <a:ext cx="4071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Для указания браузеру, где начинается и заканчивается форма, используется тег&lt;FORM&gt; </a:t>
            </a:r>
          </a:p>
          <a:p>
            <a:pPr indent="365125"/>
            <a:endParaRPr lang="ru-RU" dirty="0" smtClean="0"/>
          </a:p>
          <a:p>
            <a:pPr indent="365125"/>
            <a:r>
              <a:rPr lang="ru-RU" dirty="0" smtClean="0"/>
              <a:t>Между открывающим и закрывающим тегами </a:t>
            </a:r>
            <a:r>
              <a:rPr lang="ru-RU" b="1" dirty="0" smtClean="0"/>
              <a:t>&lt;FORM&gt; </a:t>
            </a:r>
            <a:r>
              <a:rPr lang="ru-RU" dirty="0" smtClean="0"/>
              <a:t>и </a:t>
            </a:r>
            <a:r>
              <a:rPr lang="ru-RU" b="1" dirty="0" smtClean="0"/>
              <a:t>&lt;/FORM&gt;</a:t>
            </a:r>
            <a:r>
              <a:rPr lang="ru-RU" dirty="0" smtClean="0"/>
              <a:t> можно помещать любые необходимые теги HTML.</a:t>
            </a:r>
          </a:p>
          <a:p>
            <a:pPr indent="365125"/>
            <a:endParaRPr lang="ru-RU" dirty="0" smtClean="0"/>
          </a:p>
          <a:p>
            <a:pPr indent="365125"/>
            <a:r>
              <a:rPr lang="ru-RU" dirty="0" smtClean="0"/>
              <a:t> Документ может содержать несколько форм, но они не должны быть вложены одна в другую.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37" t="31945" r="57422" b="31250"/>
          <a:stretch>
            <a:fillRect/>
          </a:stretch>
        </p:blipFill>
        <p:spPr bwMode="auto">
          <a:xfrm>
            <a:off x="4643438" y="1142984"/>
            <a:ext cx="414879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35716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Атрибуты:</a:t>
            </a:r>
          </a:p>
          <a:p>
            <a:r>
              <a:rPr lang="ru-RU" dirty="0" err="1" smtClean="0"/>
              <a:t>action</a:t>
            </a:r>
            <a:r>
              <a:rPr lang="ru-RU" dirty="0" smtClean="0"/>
              <a:t> —указывается файл-обработчик, который будет обрабатывать форму.</a:t>
            </a:r>
          </a:p>
          <a:p>
            <a:r>
              <a:rPr lang="ru-RU" dirty="0" smtClean="0"/>
              <a:t>Этот файл может находится как на том же сервере, что и сайт, так и на удалённом сервере.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method</a:t>
            </a:r>
            <a:r>
              <a:rPr lang="ru-RU" dirty="0" smtClean="0"/>
              <a:t> — метод пересылки данных, содержащихся в форме, от браузера к </a:t>
            </a:r>
            <a:r>
              <a:rPr lang="ru-RU" dirty="0" err="1" smtClean="0"/>
              <a:t>веб-серверу</a:t>
            </a:r>
            <a:r>
              <a:rPr lang="ru-RU" dirty="0" smtClean="0"/>
              <a:t>. Может принимать два значения: </a:t>
            </a:r>
            <a:r>
              <a:rPr lang="ru-RU" dirty="0" err="1" smtClean="0"/>
              <a:t>get</a:t>
            </a:r>
            <a:r>
              <a:rPr lang="ru-RU" dirty="0" smtClean="0"/>
              <a:t> и </a:t>
            </a:r>
            <a:r>
              <a:rPr lang="ru-RU" dirty="0" err="1" smtClean="0"/>
              <a:t>post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22" t="22917" r="34765" b="54166"/>
          <a:stretch>
            <a:fillRect/>
          </a:stretch>
        </p:blipFill>
        <p:spPr bwMode="auto">
          <a:xfrm>
            <a:off x="285719" y="2643182"/>
            <a:ext cx="85379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143116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name</a:t>
            </a:r>
            <a:r>
              <a:rPr lang="ru-RU" dirty="0" smtClean="0"/>
              <a:t> – задает имя поля формы.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input</a:t>
            </a:r>
            <a:r>
              <a:rPr lang="ru-RU" b="1" dirty="0" smtClean="0"/>
              <a:t>&gt; </a:t>
            </a:r>
            <a:r>
              <a:rPr lang="ru-RU" dirty="0" smtClean="0"/>
              <a:t>– тег </a:t>
            </a:r>
            <a:r>
              <a:rPr lang="ru-RU" dirty="0" err="1" smtClean="0"/>
              <a:t>input</a:t>
            </a:r>
            <a:r>
              <a:rPr lang="ru-RU" dirty="0" smtClean="0"/>
              <a:t> используется для ввода данных и заключает в себя элементы формы (создает переменную). </a:t>
            </a:r>
          </a:p>
          <a:p>
            <a:r>
              <a:rPr lang="ru-RU" dirty="0" smtClean="0"/>
              <a:t>Общие атрибуты тега </a:t>
            </a:r>
            <a:r>
              <a:rPr lang="ru-RU" dirty="0" err="1" smtClean="0"/>
              <a:t>input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type</a:t>
            </a:r>
            <a:r>
              <a:rPr lang="ru-RU" dirty="0" smtClean="0"/>
              <a:t> – определяет, какой тип формы будет использован (тип переменной).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785926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текстового поля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type</a:t>
            </a:r>
            <a:r>
              <a:rPr lang="ru-RU" dirty="0" smtClean="0"/>
              <a:t> – этот атрибут со значением </a:t>
            </a:r>
            <a:r>
              <a:rPr lang="ru-RU" b="1" dirty="0" err="1" smtClean="0"/>
              <a:t>text</a:t>
            </a:r>
            <a:r>
              <a:rPr lang="ru-RU" dirty="0" smtClean="0"/>
              <a:t> создаёт поле для ввода текста. По умолчанию это поле пустое.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439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size</a:t>
            </a:r>
            <a:r>
              <a:rPr lang="ru-RU" dirty="0" smtClean="0"/>
              <a:t> – определяет длину поля для ввода.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maxlength</a:t>
            </a:r>
            <a:r>
              <a:rPr lang="ru-RU" dirty="0" smtClean="0"/>
              <a:t> – определяет максимальное количество вводимых символов в поле для ввода текста или пароля.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8619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текст перед полем принадлежал этому полю, можно использовать тег </a:t>
            </a:r>
            <a:r>
              <a:rPr lang="ru-RU" b="1" dirty="0" smtClean="0"/>
              <a:t>&lt;</a:t>
            </a:r>
            <a:r>
              <a:rPr lang="ru-RU" b="1" dirty="0" err="1" smtClean="0"/>
              <a:t>lable</a:t>
            </a:r>
            <a:r>
              <a:rPr lang="ru-RU" b="1" dirty="0" smtClean="0"/>
              <a:t>&gt;. </a:t>
            </a:r>
            <a:r>
              <a:rPr lang="ru-RU" dirty="0" smtClean="0"/>
              <a:t>Этот тег использовать не обязательно.</a:t>
            </a:r>
          </a:p>
          <a:p>
            <a:endParaRPr lang="ru-RU" b="1" dirty="0" smtClean="0"/>
          </a:p>
          <a:p>
            <a:r>
              <a:rPr lang="ru-RU" b="1" dirty="0" err="1" smtClean="0"/>
              <a:t>name</a:t>
            </a:r>
            <a:r>
              <a:rPr lang="ru-RU" dirty="0" smtClean="0"/>
              <a:t> – задаёт имя поля (имя переменной).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19922" t="23611" r="23047" b="60417"/>
          <a:stretch>
            <a:fillRect/>
          </a:stretch>
        </p:blipFill>
        <p:spPr bwMode="auto">
          <a:xfrm>
            <a:off x="357158" y="5000636"/>
            <a:ext cx="84296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383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поля для ввода пароля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name</a:t>
            </a:r>
            <a:r>
              <a:rPr lang="ru-RU" dirty="0" smtClean="0"/>
              <a:t> – задаёт имя поля (имя переменной).</a:t>
            </a:r>
          </a:p>
          <a:p>
            <a:r>
              <a:rPr lang="ru-RU" b="1" dirty="0" err="1" smtClean="0"/>
              <a:t>type</a:t>
            </a:r>
            <a:r>
              <a:rPr lang="ru-RU" dirty="0" smtClean="0"/>
              <a:t> – этот атрибут со значением </a:t>
            </a:r>
            <a:r>
              <a:rPr lang="ru-RU" b="1" dirty="0" err="1" smtClean="0"/>
              <a:t>password</a:t>
            </a:r>
            <a:r>
              <a:rPr lang="ru-RU" dirty="0" smtClean="0"/>
              <a:t> создаёт поле для ввода пароля.</a:t>
            </a:r>
          </a:p>
          <a:p>
            <a:r>
              <a:rPr lang="ru-RU" b="1" dirty="0" err="1" smtClean="0"/>
              <a:t>size</a:t>
            </a:r>
            <a:r>
              <a:rPr lang="ru-RU" dirty="0" smtClean="0"/>
              <a:t> – определяет длину поля для ввода.</a:t>
            </a:r>
          </a:p>
          <a:p>
            <a:r>
              <a:rPr lang="ru-RU" b="1" dirty="0" err="1" smtClean="0"/>
              <a:t>maxlength</a:t>
            </a:r>
            <a:r>
              <a:rPr lang="ru-RU" dirty="0" smtClean="0"/>
              <a:t> – определяет максимальное количество вводимых символов в поле для ввода текста или пароля.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922" t="23611" r="23047" b="53473"/>
          <a:stretch>
            <a:fillRect/>
          </a:stretch>
        </p:blipFill>
        <p:spPr bwMode="auto">
          <a:xfrm>
            <a:off x="357158" y="2285992"/>
            <a:ext cx="84296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372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поля с </a:t>
            </a:r>
            <a:r>
              <a:rPr lang="ru-RU" b="1" dirty="0" err="1" smtClean="0"/>
              <a:t>радиокнопкой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64399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b="1" dirty="0" err="1" smtClean="0"/>
              <a:t>type</a:t>
            </a:r>
            <a:r>
              <a:rPr lang="ru-RU" dirty="0" smtClean="0"/>
              <a:t> – этот атрибут со значением </a:t>
            </a:r>
            <a:r>
              <a:rPr lang="ru-RU" b="1" dirty="0" err="1" smtClean="0"/>
              <a:t>radio</a:t>
            </a:r>
            <a:r>
              <a:rPr lang="ru-RU" dirty="0" smtClean="0"/>
              <a:t> для выбора только одного варианта из нескольких предложенных. Варианты являются взаимоисключающими.</a:t>
            </a:r>
          </a:p>
          <a:p>
            <a:endParaRPr lang="ru-RU" b="1" i="1" dirty="0" smtClean="0"/>
          </a:p>
          <a:p>
            <a:r>
              <a:rPr lang="ru-RU" b="1" i="1" dirty="0" smtClean="0"/>
              <a:t>Пример:</a:t>
            </a:r>
          </a:p>
          <a:p>
            <a:r>
              <a:rPr lang="ru-RU" dirty="0" smtClean="0"/>
              <a:t>Выберите вид оплаты</a:t>
            </a:r>
            <a:r>
              <a:rPr lang="ru-RU" sz="2000" dirty="0" smtClean="0"/>
              <a:t>:&lt;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&lt;input type=„radio“ name=„</a:t>
            </a:r>
            <a:r>
              <a:rPr lang="en-US" sz="2000" dirty="0" err="1" smtClean="0"/>
              <a:t>pey</a:t>
            </a:r>
            <a:r>
              <a:rPr lang="en-US" sz="2000" dirty="0" smtClean="0"/>
              <a:t>“ value=„PayPal“ checked&gt;PayPal&lt;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&lt;input type=„radio“ name=„</a:t>
            </a:r>
            <a:r>
              <a:rPr lang="en-US" sz="2000" dirty="0" err="1" smtClean="0"/>
              <a:t>pey</a:t>
            </a:r>
            <a:r>
              <a:rPr lang="en-US" sz="2000" dirty="0" smtClean="0"/>
              <a:t>“ value=„VISA“&gt;VISA&lt;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&lt;input type=„radio“ name=„</a:t>
            </a:r>
            <a:r>
              <a:rPr lang="en-US" sz="2000" dirty="0" err="1" smtClean="0"/>
              <a:t>pey</a:t>
            </a:r>
            <a:r>
              <a:rPr lang="en-US" sz="2000" dirty="0" smtClean="0"/>
              <a:t>“ value=„MasterCard“&gt;MasterCard&lt;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  <a:endParaRPr lang="ru-RU" sz="2000" dirty="0" smtClean="0"/>
          </a:p>
          <a:p>
            <a:endParaRPr lang="ru-RU" sz="1100" dirty="0" smtClean="0"/>
          </a:p>
          <a:p>
            <a:r>
              <a:rPr lang="ru-RU" sz="1600" dirty="0" smtClean="0"/>
              <a:t>После выбора необходимого поля, файлу обработчику будет передана переменная из поля </a:t>
            </a:r>
            <a:r>
              <a:rPr lang="ru-RU" sz="1600" dirty="0" err="1" smtClean="0"/>
              <a:t>name</a:t>
            </a:r>
            <a:r>
              <a:rPr lang="ru-RU" sz="1600" dirty="0" smtClean="0"/>
              <a:t> со значением из атрибута </a:t>
            </a:r>
            <a:r>
              <a:rPr lang="ru-RU" sz="1600" dirty="0" err="1" smtClean="0"/>
              <a:t>value</a:t>
            </a:r>
            <a:r>
              <a:rPr lang="ru-RU" sz="1600" b="1" dirty="0" smtClean="0"/>
              <a:t>. Значение поля </a:t>
            </a:r>
            <a:r>
              <a:rPr lang="ru-RU" sz="1600" b="1" dirty="0" err="1" smtClean="0"/>
              <a:t>name</a:t>
            </a:r>
            <a:r>
              <a:rPr lang="ru-RU" sz="1600" b="1" dirty="0" smtClean="0"/>
              <a:t> для всех </a:t>
            </a:r>
            <a:r>
              <a:rPr lang="ru-RU" sz="1600" b="1" dirty="0" err="1" smtClean="0"/>
              <a:t>радиополей</a:t>
            </a:r>
            <a:r>
              <a:rPr lang="ru-RU" sz="1600" b="1" dirty="0" smtClean="0"/>
              <a:t> одной группы должно быть одинаковое</a:t>
            </a:r>
            <a:r>
              <a:rPr lang="ru-RU" sz="1600" dirty="0" smtClean="0"/>
              <a:t>. А атрибут </a:t>
            </a:r>
            <a:r>
              <a:rPr lang="ru-RU" sz="1600" dirty="0" err="1" smtClean="0"/>
              <a:t>value</a:t>
            </a:r>
            <a:r>
              <a:rPr lang="ru-RU" sz="1600" dirty="0" smtClean="0"/>
              <a:t> должен быть уникальным.</a:t>
            </a:r>
          </a:p>
          <a:p>
            <a:endParaRPr lang="ru-RU" sz="800" b="1" dirty="0" smtClean="0"/>
          </a:p>
          <a:p>
            <a:r>
              <a:rPr lang="ru-RU" sz="1600" b="1" dirty="0" err="1" smtClean="0"/>
              <a:t>checked</a:t>
            </a:r>
            <a:r>
              <a:rPr lang="ru-RU" sz="1600" dirty="0" smtClean="0"/>
              <a:t> – отмечает выбранное поле, как выбранное по умолчанию при первом</a:t>
            </a:r>
          </a:p>
          <a:p>
            <a:r>
              <a:rPr lang="ru-RU" sz="1600" dirty="0" smtClean="0"/>
              <a:t>открытии страницы. При отсутствии этой команды, поля выбора пустое. Его можно ставить только в одном поле выбора или вообще не ставить.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&lt;form name="primer4" method="post" action="obrabotchik.php"&gt;</a:t>
            </a:r>
          </a:p>
          <a:p>
            <a:r>
              <a:rPr lang="ru-RU" dirty="0" smtClean="0"/>
              <a:t>&lt;</a:t>
            </a:r>
            <a:r>
              <a:rPr lang="ru-RU" dirty="0" err="1" smtClean="0"/>
              <a:t>p</a:t>
            </a:r>
            <a:r>
              <a:rPr lang="ru-RU" dirty="0" smtClean="0"/>
              <a:t>&gt; Какой диск вы хотите получить?&lt;/</a:t>
            </a:r>
            <a:r>
              <a:rPr lang="ru-RU" dirty="0" err="1" smtClean="0"/>
              <a:t>p</a:t>
            </a:r>
            <a:r>
              <a:rPr lang="ru-RU" dirty="0" smtClean="0"/>
              <a:t>&gt;</a:t>
            </a:r>
          </a:p>
          <a:p>
            <a:r>
              <a:rPr lang="en-US" dirty="0" smtClean="0"/>
              <a:t>&lt;p&gt;</a:t>
            </a:r>
          </a:p>
          <a:p>
            <a:r>
              <a:rPr lang="en-US" b="1" dirty="0" smtClean="0"/>
              <a:t>&lt;input name="disc" type="radio" value="</a:t>
            </a:r>
            <a:r>
              <a:rPr lang="en-US" b="1" dirty="0" err="1" smtClean="0"/>
              <a:t>cd</a:t>
            </a:r>
            <a:r>
              <a:rPr lang="en-US" b="1" dirty="0" smtClean="0"/>
              <a:t>" checked&gt;</a:t>
            </a:r>
          </a:p>
          <a:p>
            <a:r>
              <a:rPr lang="en-US" dirty="0" smtClean="0"/>
              <a:t>CD&lt;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&lt;input name="disc" type="radio" value="</a:t>
            </a:r>
            <a:r>
              <a:rPr lang="en-US" b="1" dirty="0" err="1" smtClean="0"/>
              <a:t>dvd</a:t>
            </a:r>
            <a:r>
              <a:rPr lang="en-US" b="1" dirty="0" smtClean="0"/>
              <a:t>"&gt;</a:t>
            </a:r>
          </a:p>
          <a:p>
            <a:r>
              <a:rPr lang="en-US" dirty="0" smtClean="0"/>
              <a:t>DVD &lt;/p&gt;&lt;/form&gt;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4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41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поля для ввода </a:t>
            </a:r>
            <a:r>
              <a:rPr lang="ru-RU" b="1" dirty="0" err="1" smtClean="0"/>
              <a:t>чекбоксов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64" y="785794"/>
            <a:ext cx="87154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Данный тип элементов </a:t>
            </a:r>
            <a:r>
              <a:rPr lang="ru-RU" dirty="0" err="1" smtClean="0"/>
              <a:t>html</a:t>
            </a:r>
            <a:r>
              <a:rPr lang="ru-RU" dirty="0" smtClean="0"/>
              <a:t> формы называется </a:t>
            </a:r>
            <a:r>
              <a:rPr lang="ru-RU" b="1" dirty="0" err="1" smtClean="0"/>
              <a:t>checkbox</a:t>
            </a:r>
            <a:r>
              <a:rPr lang="ru-RU" b="1" dirty="0" smtClean="0"/>
              <a:t> </a:t>
            </a:r>
            <a:r>
              <a:rPr lang="ru-RU" dirty="0" smtClean="0"/>
              <a:t>и отличается от </a:t>
            </a:r>
            <a:r>
              <a:rPr lang="ru-RU" dirty="0" err="1" smtClean="0"/>
              <a:t>радиопереключателя</a:t>
            </a:r>
            <a:r>
              <a:rPr lang="ru-RU" dirty="0" smtClean="0"/>
              <a:t> тем, что здесь можно выбрать несколько вариантов. Как видите </a:t>
            </a:r>
            <a:r>
              <a:rPr lang="ru-RU" dirty="0" err="1" smtClean="0"/>
              <a:t>type=</a:t>
            </a:r>
            <a:r>
              <a:rPr lang="ru-RU" dirty="0" smtClean="0"/>
              <a:t>"</a:t>
            </a:r>
            <a:r>
              <a:rPr lang="ru-RU" b="1" dirty="0" err="1" smtClean="0"/>
              <a:t>checkbox</a:t>
            </a:r>
            <a:r>
              <a:rPr lang="ru-RU" b="1" dirty="0" smtClean="0"/>
              <a:t>" означает что тип элемента - </a:t>
            </a:r>
            <a:r>
              <a:rPr lang="ru-RU" b="1" dirty="0" err="1" smtClean="0"/>
              <a:t>Чекбокс</a:t>
            </a:r>
            <a:r>
              <a:rPr lang="ru-RU" b="1" dirty="0" smtClean="0"/>
              <a:t>, атрибут </a:t>
            </a:r>
            <a:r>
              <a:rPr lang="ru-RU" b="1" dirty="0" err="1" smtClean="0"/>
              <a:t>name</a:t>
            </a:r>
            <a:r>
              <a:rPr lang="ru-RU" b="1" dirty="0" smtClean="0"/>
              <a:t> нужен для </a:t>
            </a:r>
            <a:r>
              <a:rPr lang="ru-RU" b="1" dirty="0" err="1" smtClean="0"/>
              <a:t>того,</a:t>
            </a:r>
            <a:r>
              <a:rPr lang="ru-RU" dirty="0" err="1" smtClean="0"/>
              <a:t>чтобы</a:t>
            </a:r>
            <a:r>
              <a:rPr lang="ru-RU" dirty="0" smtClean="0"/>
              <a:t> обработчик мог идентифицировать данное поле и наконец </a:t>
            </a:r>
            <a:r>
              <a:rPr lang="ru-RU" dirty="0" err="1" smtClean="0"/>
              <a:t>value</a:t>
            </a:r>
            <a:r>
              <a:rPr lang="ru-RU" dirty="0" smtClean="0"/>
              <a:t> - определяет тот параметр, который будет отправлен при поставленной галочке.</a:t>
            </a:r>
          </a:p>
          <a:p>
            <a:pPr indent="365125"/>
            <a:endParaRPr lang="ru-RU" sz="700" dirty="0" smtClean="0"/>
          </a:p>
          <a:p>
            <a:pPr indent="365125"/>
            <a:r>
              <a:rPr lang="ru-RU" dirty="0" smtClean="0"/>
              <a:t>В данном элементе, атрибут </a:t>
            </a:r>
            <a:r>
              <a:rPr lang="ru-RU" b="1" dirty="0" err="1" smtClean="0"/>
              <a:t>value</a:t>
            </a:r>
            <a:r>
              <a:rPr lang="ru-RU" b="1" dirty="0" smtClean="0"/>
              <a:t> не является обязательным, в отличие от</a:t>
            </a:r>
          </a:p>
          <a:p>
            <a:r>
              <a:rPr lang="ru-RU" dirty="0" err="1" smtClean="0"/>
              <a:t>радиопереключателя</a:t>
            </a:r>
            <a:r>
              <a:rPr lang="ru-RU" dirty="0" smtClean="0"/>
              <a:t>. Если мы его не поставим, то при поставленной галочке, как значение переменной в обработчик полетит текст который написан рядом с галочкой.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7194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&lt;form name="primer5" method="post" action="obrabotchik.php"&gt;</a:t>
            </a:r>
          </a:p>
          <a:p>
            <a:r>
              <a:rPr lang="ru-RU" dirty="0" smtClean="0"/>
              <a:t>&lt;</a:t>
            </a:r>
            <a:r>
              <a:rPr lang="ru-RU" dirty="0" err="1" smtClean="0"/>
              <a:t>p</a:t>
            </a:r>
            <a:r>
              <a:rPr lang="ru-RU" dirty="0" smtClean="0"/>
              <a:t>&gt;Какие обучающие курсы вы хотите видеть на диске?&lt;/</a:t>
            </a:r>
            <a:r>
              <a:rPr lang="ru-RU" dirty="0" err="1" smtClean="0"/>
              <a:t>p</a:t>
            </a:r>
            <a:r>
              <a:rPr lang="ru-RU" dirty="0" smtClean="0"/>
              <a:t>&gt;</a:t>
            </a:r>
          </a:p>
          <a:p>
            <a:r>
              <a:rPr lang="en-US" b="1" dirty="0" smtClean="0"/>
              <a:t>&lt;input type="checkbox" name="</a:t>
            </a:r>
            <a:r>
              <a:rPr lang="en-US" b="1" dirty="0" err="1" smtClean="0"/>
              <a:t>fotoshop</a:t>
            </a:r>
            <a:r>
              <a:rPr lang="en-US" b="1" dirty="0" smtClean="0"/>
              <a:t>" value="yes" checked&gt;</a:t>
            </a:r>
          </a:p>
          <a:p>
            <a:r>
              <a:rPr lang="ru-RU" dirty="0" smtClean="0"/>
              <a:t>Курсы по </a:t>
            </a:r>
            <a:r>
              <a:rPr lang="ru-RU" dirty="0" err="1" smtClean="0"/>
              <a:t>Фотошопу</a:t>
            </a:r>
            <a:r>
              <a:rPr lang="ru-RU" dirty="0" smtClean="0"/>
              <a:t> 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&lt;input type="checkbox" name="</a:t>
            </a:r>
            <a:r>
              <a:rPr lang="en-US" b="1" dirty="0" err="1" smtClean="0"/>
              <a:t>dreamweaver</a:t>
            </a:r>
            <a:r>
              <a:rPr lang="en-US" b="1" dirty="0" smtClean="0"/>
              <a:t>" value="yes"&gt;</a:t>
            </a:r>
          </a:p>
          <a:p>
            <a:r>
              <a:rPr lang="ru-RU" dirty="0" smtClean="0"/>
              <a:t>37</a:t>
            </a:r>
          </a:p>
          <a:p>
            <a:r>
              <a:rPr lang="ru-RU" dirty="0" smtClean="0"/>
              <a:t>Курсы по </a:t>
            </a:r>
            <a:r>
              <a:rPr lang="en-US" dirty="0" smtClean="0"/>
              <a:t>Adobe Dreamweaver 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&lt;input type="checkbox" name="</a:t>
            </a:r>
            <a:r>
              <a:rPr lang="en-US" b="1" dirty="0" err="1" smtClean="0"/>
              <a:t>php</a:t>
            </a:r>
            <a:r>
              <a:rPr lang="en-US" b="1" dirty="0" smtClean="0"/>
              <a:t>" value="yes"&gt;</a:t>
            </a:r>
            <a:r>
              <a:rPr lang="ru-RU" b="1" dirty="0" smtClean="0"/>
              <a:t>Курсы по </a:t>
            </a:r>
            <a:r>
              <a:rPr lang="en-US" b="1" dirty="0" smtClean="0"/>
              <a:t>PHP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14752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73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поля с выпадающим/раскрывающимся списком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select</a:t>
            </a:r>
            <a:r>
              <a:rPr lang="ru-RU" b="1" dirty="0" smtClean="0"/>
              <a:t>&gt;&lt;/</a:t>
            </a:r>
            <a:r>
              <a:rPr lang="ru-RU" b="1" dirty="0" err="1" smtClean="0"/>
              <a:t>selec</a:t>
            </a:r>
            <a:r>
              <a:rPr lang="en-US" b="1" dirty="0" smtClean="0"/>
              <a:t>t</a:t>
            </a:r>
            <a:r>
              <a:rPr lang="ru-RU" b="1" dirty="0" smtClean="0"/>
              <a:t>&gt;</a:t>
            </a:r>
            <a:r>
              <a:rPr lang="ru-RU" dirty="0" smtClean="0"/>
              <a:t> – тег создающий выпадающий список выбора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option</a:t>
            </a:r>
            <a:r>
              <a:rPr lang="ru-RU" b="1" dirty="0" smtClean="0"/>
              <a:t>&gt;&lt;/</a:t>
            </a:r>
            <a:r>
              <a:rPr lang="ru-RU" b="1" dirty="0" err="1" smtClean="0"/>
              <a:t>option</a:t>
            </a:r>
            <a:r>
              <a:rPr lang="ru-RU" b="1" dirty="0" smtClean="0"/>
              <a:t>&gt; </a:t>
            </a:r>
            <a:r>
              <a:rPr lang="ru-RU" dirty="0" smtClean="0"/>
              <a:t>– создает один элементы списка.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size</a:t>
            </a:r>
            <a:r>
              <a:rPr lang="ru-RU" dirty="0" smtClean="0"/>
              <a:t> – указывает, сколько элементов списка должны быть видны. По умолчанию</a:t>
            </a:r>
          </a:p>
          <a:p>
            <a:r>
              <a:rPr lang="ru-RU" dirty="0" smtClean="0"/>
              <a:t>виден только один элемент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multiple</a:t>
            </a:r>
            <a:r>
              <a:rPr lang="ru-RU" dirty="0" smtClean="0"/>
              <a:t> – этот атрибут устанавливается в том случае, если из списка нужно выбрать</a:t>
            </a:r>
            <a:r>
              <a:rPr lang="en-US" dirty="0" smtClean="0"/>
              <a:t> </a:t>
            </a:r>
            <a:r>
              <a:rPr lang="ru-RU" dirty="0" smtClean="0"/>
              <a:t>несколько элементов.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00037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по умолчанию был выбран определённый пункт меню, используется</a:t>
            </a:r>
          </a:p>
          <a:p>
            <a:r>
              <a:rPr lang="ru-RU" dirty="0" smtClean="0"/>
              <a:t>параметр</a:t>
            </a:r>
            <a:r>
              <a:rPr lang="ru-RU" b="1" dirty="0" smtClean="0"/>
              <a:t> </a:t>
            </a:r>
            <a:r>
              <a:rPr lang="ru-RU" b="1" dirty="0" err="1" smtClean="0"/>
              <a:t>selected</a:t>
            </a:r>
            <a:r>
              <a:rPr lang="ru-RU" dirty="0" smtClean="0"/>
              <a:t>. Его использование не обязательно.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99570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&lt;form name="primer6" method="post" action="obrabotchik.php"&gt;</a:t>
            </a:r>
          </a:p>
          <a:p>
            <a:r>
              <a:rPr lang="en-US" dirty="0" smtClean="0"/>
              <a:t>&lt;p&gt;</a:t>
            </a:r>
            <a:r>
              <a:rPr lang="ru-RU" dirty="0" smtClean="0"/>
              <a:t>Выберите способ доставки:&lt;/</a:t>
            </a:r>
            <a:r>
              <a:rPr lang="en-US" dirty="0" smtClean="0"/>
              <a:t>p&gt;</a:t>
            </a:r>
          </a:p>
          <a:p>
            <a:r>
              <a:rPr lang="en-US" dirty="0" smtClean="0"/>
              <a:t>&lt;p&gt;</a:t>
            </a:r>
          </a:p>
          <a:p>
            <a:r>
              <a:rPr lang="en-US" b="1" dirty="0" smtClean="0"/>
              <a:t>&lt;select name="</a:t>
            </a:r>
            <a:r>
              <a:rPr lang="en-US" b="1" dirty="0" err="1" smtClean="0"/>
              <a:t>dostavka</a:t>
            </a:r>
            <a:r>
              <a:rPr lang="en-US" b="1" dirty="0" smtClean="0"/>
              <a:t>" size="1"&gt;</a:t>
            </a:r>
          </a:p>
          <a:p>
            <a:r>
              <a:rPr lang="en-US" dirty="0" smtClean="0"/>
              <a:t>&lt;option value="</a:t>
            </a:r>
            <a:r>
              <a:rPr lang="en-US" dirty="0" err="1" smtClean="0"/>
              <a:t>srochnaya</a:t>
            </a:r>
            <a:r>
              <a:rPr lang="en-US" dirty="0" smtClean="0"/>
              <a:t>" &gt; </a:t>
            </a:r>
            <a:r>
              <a:rPr lang="ru-RU" dirty="0" smtClean="0"/>
              <a:t>Срочная &lt;/</a:t>
            </a:r>
            <a:r>
              <a:rPr lang="en-US" dirty="0" smtClean="0"/>
              <a:t>option&gt;</a:t>
            </a:r>
          </a:p>
          <a:p>
            <a:r>
              <a:rPr lang="en-US" dirty="0" smtClean="0"/>
              <a:t>&lt;option value="ne </a:t>
            </a:r>
            <a:r>
              <a:rPr lang="en-US" dirty="0" err="1" smtClean="0"/>
              <a:t>srochnaya</a:t>
            </a:r>
            <a:r>
              <a:rPr lang="en-US" dirty="0" smtClean="0"/>
              <a:t>" </a:t>
            </a:r>
            <a:r>
              <a:rPr lang="en-US" b="1" dirty="0" smtClean="0"/>
              <a:t>selected&gt; </a:t>
            </a:r>
            <a:r>
              <a:rPr lang="ru-RU" b="1" dirty="0" smtClean="0"/>
              <a:t>Не срочная &lt;/</a:t>
            </a:r>
            <a:r>
              <a:rPr lang="en-US" b="1" dirty="0" smtClean="0"/>
              <a:t>option&gt;</a:t>
            </a:r>
          </a:p>
          <a:p>
            <a:r>
              <a:rPr lang="en-US" dirty="0" smtClean="0"/>
              <a:t>&lt;option value="</a:t>
            </a:r>
            <a:r>
              <a:rPr lang="en-US" dirty="0" err="1" smtClean="0"/>
              <a:t>kurierom</a:t>
            </a:r>
            <a:r>
              <a:rPr lang="en-US" dirty="0" smtClean="0"/>
              <a:t>"&gt; </a:t>
            </a:r>
            <a:r>
              <a:rPr lang="en-US" dirty="0" err="1" smtClean="0"/>
              <a:t>Курьером</a:t>
            </a:r>
            <a:r>
              <a:rPr lang="en-US" dirty="0" smtClean="0"/>
              <a:t> &lt;/option&gt;</a:t>
            </a:r>
          </a:p>
          <a:p>
            <a:r>
              <a:rPr lang="en-US" b="1" dirty="0" smtClean="0"/>
              <a:t>&lt;/select&gt;</a:t>
            </a:r>
          </a:p>
          <a:p>
            <a:r>
              <a:rPr lang="en-US" dirty="0" smtClean="0"/>
              <a:t>&lt;/p&gt;</a:t>
            </a:r>
          </a:p>
          <a:p>
            <a:r>
              <a:rPr lang="en-US" dirty="0" smtClean="0"/>
              <a:t>&lt;/form&gt;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774048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&lt;!DOCTYPE HTML PUBLIC "-//W3C//DTD HTML 4.01 </a:t>
            </a:r>
            <a:r>
              <a:rPr lang="ru-RU" dirty="0" err="1"/>
              <a:t>Transitional</a:t>
            </a:r>
            <a:r>
              <a:rPr lang="ru-RU" dirty="0"/>
              <a:t>//EN"</a:t>
            </a:r>
            <a:br>
              <a:rPr lang="ru-RU" dirty="0"/>
            </a:br>
            <a:r>
              <a:rPr lang="ru-RU" dirty="0"/>
              <a:t>"http://www.w3.org/TR/html4/loose.dtd"&gt;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&lt;</a:t>
            </a:r>
            <a:r>
              <a:rPr lang="ru-RU" b="1" dirty="0" err="1"/>
              <a:t>html</a:t>
            </a:r>
            <a:r>
              <a:rPr lang="ru-RU" b="1" dirty="0"/>
              <a:t>&gt;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&lt;</a:t>
            </a:r>
            <a:r>
              <a:rPr lang="ru-RU" b="1" dirty="0" err="1"/>
              <a:t>head</a:t>
            </a:r>
            <a:r>
              <a:rPr lang="ru-RU" b="1" dirty="0"/>
              <a:t>&gt;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&lt;</a:t>
            </a:r>
            <a:r>
              <a:rPr lang="ru-RU" b="1" dirty="0" err="1"/>
              <a:t>title</a:t>
            </a:r>
            <a:r>
              <a:rPr lang="ru-RU" b="1" dirty="0"/>
              <a:t>&gt;</a:t>
            </a:r>
            <a:r>
              <a:rPr lang="ru-RU" dirty="0"/>
              <a:t> Сайт о собаках </a:t>
            </a:r>
            <a:r>
              <a:rPr lang="ru-RU" b="1" dirty="0"/>
              <a:t>&lt;/</a:t>
            </a:r>
            <a:r>
              <a:rPr lang="ru-RU" b="1" dirty="0" err="1"/>
              <a:t>title</a:t>
            </a:r>
            <a:r>
              <a:rPr lang="ru-RU" b="1" dirty="0"/>
              <a:t>&gt;</a:t>
            </a:r>
            <a:endParaRPr lang="ru-RU" dirty="0"/>
          </a:p>
          <a:p>
            <a:r>
              <a:rPr lang="ru-RU" b="1" dirty="0"/>
              <a:t>&lt;/</a:t>
            </a:r>
            <a:r>
              <a:rPr lang="ru-RU" b="1" dirty="0" err="1"/>
              <a:t>head</a:t>
            </a:r>
            <a:r>
              <a:rPr lang="ru-RU" b="1" dirty="0"/>
              <a:t>&gt;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&lt;!-- начнем работать с телом документа --&gt;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&lt;</a:t>
            </a:r>
            <a:r>
              <a:rPr lang="ru-RU" b="1" dirty="0" err="1"/>
              <a:t>body</a:t>
            </a:r>
            <a:r>
              <a:rPr lang="ru-RU" b="1" dirty="0"/>
              <a:t>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&lt;!--вставляем таблицу с перечнем основных пород собак--&gt;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. . .</a:t>
            </a:r>
            <a:endParaRPr lang="ru-RU" dirty="0"/>
          </a:p>
          <a:p>
            <a:r>
              <a:rPr lang="ru-RU" b="1" dirty="0"/>
              <a:t>&lt;/</a:t>
            </a:r>
            <a:r>
              <a:rPr lang="ru-RU" b="1" dirty="0" err="1"/>
              <a:t>body</a:t>
            </a:r>
            <a:r>
              <a:rPr lang="ru-RU" b="1" dirty="0"/>
              <a:t>&gt;</a:t>
            </a:r>
            <a:br>
              <a:rPr lang="ru-RU" b="1" dirty="0"/>
            </a:br>
            <a:r>
              <a:rPr lang="ru-RU" b="1" dirty="0"/>
              <a:t>&lt;!--закончили с телом документа--&gt;</a:t>
            </a:r>
            <a:br>
              <a:rPr lang="ru-RU" b="1" dirty="0"/>
            </a:br>
            <a:endParaRPr lang="ru-RU" dirty="0"/>
          </a:p>
          <a:p>
            <a:r>
              <a:rPr lang="ru-RU" b="1" dirty="0"/>
              <a:t>&lt;/</a:t>
            </a:r>
            <a:r>
              <a:rPr lang="ru-RU" b="1" dirty="0" err="1"/>
              <a:t>html</a:t>
            </a:r>
            <a:r>
              <a:rPr lang="ru-RU" b="1" dirty="0"/>
              <a:t>&gt;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85728"/>
            <a:ext cx="342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Вставка комментария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b="1" dirty="0" smtClean="0"/>
              <a:t>&lt;!--   </a:t>
            </a:r>
            <a:r>
              <a:rPr lang="ru-RU" b="1" dirty="0"/>
              <a:t>--&gt;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28"/>
            <a:ext cx="339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текстовой области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textarea</a:t>
            </a:r>
            <a:r>
              <a:rPr lang="ru-RU" b="1" dirty="0" smtClean="0"/>
              <a:t>&gt;&lt;/</a:t>
            </a:r>
            <a:r>
              <a:rPr lang="ru-RU" b="1" dirty="0" err="1" smtClean="0"/>
              <a:t>textarea</a:t>
            </a:r>
            <a:r>
              <a:rPr lang="ru-RU" b="1" dirty="0" smtClean="0"/>
              <a:t>&gt; </a:t>
            </a:r>
            <a:r>
              <a:rPr lang="ru-RU" dirty="0" smtClean="0"/>
              <a:t>– это элемент является парным и </a:t>
            </a:r>
            <a:r>
              <a:rPr lang="ru-RU" dirty="0" err="1" smtClean="0"/>
              <a:t>cоздаёт</a:t>
            </a:r>
            <a:r>
              <a:rPr lang="ru-RU" dirty="0" smtClean="0"/>
              <a:t> текстовую область для ввода примечаний, комментарий и др. текстов. Все символы вводимые в этой области будут оставаться обычными символами и воспринимается просто как текст.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Атрибуты:</a:t>
            </a:r>
          </a:p>
          <a:p>
            <a:r>
              <a:rPr lang="ru-RU" b="1" dirty="0" err="1" smtClean="0"/>
              <a:t>rows</a:t>
            </a:r>
            <a:r>
              <a:rPr lang="ru-RU" dirty="0" smtClean="0"/>
              <a:t> – кол-во строчек в текстовой области.</a:t>
            </a:r>
          </a:p>
          <a:p>
            <a:r>
              <a:rPr lang="ru-RU" b="1" dirty="0" err="1" smtClean="0"/>
              <a:t>cols</a:t>
            </a:r>
            <a:r>
              <a:rPr lang="ru-RU" dirty="0" smtClean="0"/>
              <a:t> – длина текстового поля. Единица длины равна одной букве.</a:t>
            </a:r>
          </a:p>
          <a:p>
            <a:r>
              <a:rPr lang="ru-RU" dirty="0" smtClean="0"/>
              <a:t>Если внутри элемента &lt;</a:t>
            </a:r>
            <a:r>
              <a:rPr lang="ru-RU" dirty="0" err="1" smtClean="0"/>
              <a:t>textarea</a:t>
            </a:r>
            <a:r>
              <a:rPr lang="ru-RU" dirty="0" smtClean="0"/>
              <a:t>&gt; вставить текст, то при загрузки страницы он будет появляться по умолчанию в текстовом поле. Иначе поле останется пустым.</a:t>
            </a:r>
          </a:p>
          <a:p>
            <a:r>
              <a:rPr lang="ru-RU" b="1" dirty="0" smtClean="0"/>
              <a:t>Пример: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35769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&lt;form name="primer8" method="post" action="obrabotchik.php"&gt;</a:t>
            </a:r>
          </a:p>
          <a:p>
            <a:r>
              <a:rPr lang="ru-RU" dirty="0" smtClean="0"/>
              <a:t>Введите адрес для доставки:&lt;</a:t>
            </a:r>
            <a:r>
              <a:rPr lang="ru-RU" dirty="0" err="1" smtClean="0"/>
              <a:t>br</a:t>
            </a:r>
            <a:r>
              <a:rPr lang="ru-RU" dirty="0" smtClean="0"/>
              <a:t>&gt;</a:t>
            </a:r>
          </a:p>
          <a:p>
            <a:r>
              <a:rPr lang="en-US" b="1" dirty="0" smtClean="0"/>
              <a:t>&lt;</a:t>
            </a:r>
            <a:r>
              <a:rPr lang="en-US" b="1" dirty="0" err="1" smtClean="0"/>
              <a:t>textarea</a:t>
            </a:r>
            <a:r>
              <a:rPr lang="en-US" b="1" dirty="0" smtClean="0"/>
              <a:t> name="</a:t>
            </a:r>
            <a:r>
              <a:rPr lang="en-US" b="1" dirty="0" err="1" smtClean="0"/>
              <a:t>adress</a:t>
            </a:r>
            <a:r>
              <a:rPr lang="en-US" b="1" dirty="0" smtClean="0"/>
              <a:t>" cols="45" rows="5"&gt;&lt;/</a:t>
            </a:r>
            <a:r>
              <a:rPr lang="en-US" b="1" dirty="0" err="1" smtClean="0"/>
              <a:t>textarea</a:t>
            </a:r>
            <a:r>
              <a:rPr lang="en-US" b="1" dirty="0" smtClean="0"/>
              <a:t>&gt;</a:t>
            </a:r>
          </a:p>
          <a:p>
            <a:r>
              <a:rPr lang="en-US" dirty="0" smtClean="0"/>
              <a:t>&lt;/form&gt;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28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кнопок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помощью элемента </a:t>
            </a:r>
            <a:r>
              <a:rPr lang="ru-RU" b="1" dirty="0" smtClean="0"/>
              <a:t>&lt;</a:t>
            </a:r>
            <a:r>
              <a:rPr lang="ru-RU" b="1" dirty="0" err="1" smtClean="0"/>
              <a:t>input</a:t>
            </a:r>
            <a:r>
              <a:rPr lang="ru-RU" dirty="0" smtClean="0"/>
              <a:t>&gt;. Этот элемент создаёт кнопку с надписью на</a:t>
            </a:r>
          </a:p>
          <a:p>
            <a:r>
              <a:rPr lang="ru-RU" dirty="0" smtClean="0"/>
              <a:t>ней.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 </a:t>
            </a:r>
            <a:r>
              <a:rPr lang="ru-RU" b="1" dirty="0" err="1" smtClean="0"/>
              <a:t>type</a:t>
            </a:r>
            <a:r>
              <a:rPr lang="ru-RU" dirty="0" smtClean="0"/>
              <a:t> со значением </a:t>
            </a:r>
            <a:r>
              <a:rPr lang="ru-RU" b="1" dirty="0" err="1" smtClean="0"/>
              <a:t>submit</a:t>
            </a:r>
            <a:r>
              <a:rPr lang="ru-RU" dirty="0" smtClean="0"/>
              <a:t> создает кнопку, с помощью которой можно,</a:t>
            </a:r>
          </a:p>
          <a:p>
            <a:r>
              <a:rPr lang="ru-RU" dirty="0" smtClean="0"/>
              <a:t>например, подтвердить окончание ввода текстов и выбора установок и послать эти данные на сервер, файлу обработчику. Если у формы есть только одна кнопка с атрибутом </a:t>
            </a:r>
            <a:r>
              <a:rPr lang="ru-RU" b="1" dirty="0" err="1" smtClean="0"/>
              <a:t>type=</a:t>
            </a:r>
            <a:r>
              <a:rPr lang="ru-RU" b="1" dirty="0" smtClean="0"/>
              <a:t>„</a:t>
            </a:r>
            <a:r>
              <a:rPr lang="ru-RU" b="1" dirty="0" err="1" smtClean="0"/>
              <a:t>submit</a:t>
            </a:r>
            <a:r>
              <a:rPr lang="ru-RU" b="1" dirty="0" smtClean="0"/>
              <a:t>“, </a:t>
            </a:r>
            <a:r>
              <a:rPr lang="ru-RU" dirty="0" smtClean="0"/>
              <a:t>которая должна отправлять данные, то атрибут </a:t>
            </a:r>
            <a:r>
              <a:rPr lang="ru-RU" b="1" dirty="0" err="1" smtClean="0"/>
              <a:t>name</a:t>
            </a:r>
            <a:r>
              <a:rPr lang="ru-RU" dirty="0" smtClean="0"/>
              <a:t>, для этой кнопки, будет лишним. А если у формы кнопок несколько, то тогда имена нужно ставить.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1468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Атрибут </a:t>
            </a:r>
            <a:r>
              <a:rPr lang="ru-RU" b="1" dirty="0" err="1" smtClean="0"/>
              <a:t>type</a:t>
            </a:r>
            <a:r>
              <a:rPr lang="ru-RU" dirty="0" smtClean="0"/>
              <a:t> со значением </a:t>
            </a:r>
            <a:r>
              <a:rPr lang="ru-RU" b="1" dirty="0" err="1" smtClean="0"/>
              <a:t>reset</a:t>
            </a:r>
            <a:r>
              <a:rPr lang="ru-RU" dirty="0" smtClean="0"/>
              <a:t> создает кнопку, с помощью которой можно сбросить введенные посетителем сайта данные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14818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&lt;input type=„submit“ name=„submit“ value=„</a:t>
            </a:r>
            <a:r>
              <a:rPr lang="en-US" dirty="0" err="1" smtClean="0"/>
              <a:t>Отправить</a:t>
            </a:r>
            <a:r>
              <a:rPr lang="en-US" dirty="0" smtClean="0"/>
              <a:t> </a:t>
            </a:r>
            <a:r>
              <a:rPr lang="en-US" dirty="0" err="1" smtClean="0"/>
              <a:t>данные</a:t>
            </a:r>
            <a:r>
              <a:rPr lang="en-US" dirty="0" smtClean="0"/>
              <a:t>“&gt;</a:t>
            </a:r>
          </a:p>
          <a:p>
            <a:r>
              <a:rPr lang="en-US" dirty="0" smtClean="0"/>
              <a:t>&lt;input type=„reset“ name=„reset“ value=„</a:t>
            </a:r>
            <a:r>
              <a:rPr lang="ru-RU" dirty="0" smtClean="0"/>
              <a:t>Начать заново“&gt;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Пример: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r="35606"/>
          <a:stretch>
            <a:fillRect/>
          </a:stretch>
        </p:blipFill>
        <p:spPr bwMode="auto">
          <a:xfrm>
            <a:off x="214282" y="71414"/>
            <a:ext cx="36433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 t="942" r="34782"/>
          <a:stretch>
            <a:fillRect/>
          </a:stretch>
        </p:blipFill>
        <p:spPr bwMode="auto">
          <a:xfrm>
            <a:off x="142844" y="2143116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 r="17929"/>
          <a:stretch>
            <a:fillRect/>
          </a:stretch>
        </p:blipFill>
        <p:spPr bwMode="auto">
          <a:xfrm>
            <a:off x="4143372" y="152410"/>
            <a:ext cx="464347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 l="1252" t="4065" r="18614" b="53252"/>
          <a:stretch>
            <a:fillRect/>
          </a:stretch>
        </p:blipFill>
        <p:spPr bwMode="auto">
          <a:xfrm>
            <a:off x="4214810" y="4857760"/>
            <a:ext cx="45720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t="52033" r="34892"/>
          <a:stretch>
            <a:fillRect/>
          </a:stretch>
        </p:blipFill>
        <p:spPr bwMode="auto">
          <a:xfrm>
            <a:off x="428628" y="5143512"/>
            <a:ext cx="371474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00364" y="142852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678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b="1" dirty="0" smtClean="0"/>
              <a:t>Задание1</a:t>
            </a:r>
            <a:endParaRPr lang="ru-RU" b="1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/>
          <a:srcRect l="27734" t="36806" r="17968" b="36805"/>
          <a:stretch>
            <a:fillRect/>
          </a:stretch>
        </p:blipFill>
        <p:spPr bwMode="auto">
          <a:xfrm>
            <a:off x="285720" y="1000108"/>
            <a:ext cx="83620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00232" y="28572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Создайте форму с использованием и без использования тэга переноса строки </a:t>
            </a:r>
            <a:endParaRPr lang="ru-RU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 l="27734" t="55556" r="50000" b="15277"/>
          <a:stretch>
            <a:fillRect/>
          </a:stretch>
        </p:blipFill>
        <p:spPr bwMode="auto">
          <a:xfrm>
            <a:off x="2143108" y="3853846"/>
            <a:ext cx="3786214" cy="278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335756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b="1" dirty="0" smtClean="0"/>
              <a:t>Задание 2 </a:t>
            </a:r>
            <a:r>
              <a:rPr lang="ru-RU" dirty="0" smtClean="0"/>
              <a:t>Создайте форму с использованием тэга абзаца для разделения частей формы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7734" t="27083" r="50000" b="5555"/>
          <a:stretch>
            <a:fillRect/>
          </a:stretch>
        </p:blipFill>
        <p:spPr bwMode="auto">
          <a:xfrm>
            <a:off x="571472" y="214290"/>
            <a:ext cx="407193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Задание 3 </a:t>
            </a:r>
            <a:r>
              <a:rPr lang="ru-RU" dirty="0" smtClean="0"/>
              <a:t>Создайте документ с несколькими формами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проверить работу файла обработчика, создаем локальный сайт на сервере (на </a:t>
            </a:r>
            <a:r>
              <a:rPr lang="ru-RU" dirty="0" err="1" smtClean="0"/>
              <a:t>денвере</a:t>
            </a:r>
            <a:r>
              <a:rPr lang="ru-RU" dirty="0" smtClean="0"/>
              <a:t>) в папке </a:t>
            </a:r>
            <a:r>
              <a:rPr lang="en-US" dirty="0" smtClean="0"/>
              <a:t>home </a:t>
            </a:r>
            <a:r>
              <a:rPr lang="ru-RU" dirty="0" smtClean="0"/>
              <a:t>на диске </a:t>
            </a:r>
            <a:r>
              <a:rPr lang="en-US" dirty="0" smtClean="0"/>
              <a:t>c:\webserver\</a:t>
            </a:r>
            <a:r>
              <a:rPr lang="ru-RU" dirty="0" smtClean="0"/>
              <a:t> </a:t>
            </a:r>
            <a:r>
              <a:rPr lang="en-US" dirty="0" smtClean="0"/>
              <a:t>home </a:t>
            </a:r>
            <a:r>
              <a:rPr lang="ru-RU" dirty="0" smtClean="0"/>
              <a:t>создаем папку </a:t>
            </a:r>
            <a:r>
              <a:rPr lang="en-US" dirty="0" smtClean="0"/>
              <a:t>html.loc (loc </a:t>
            </a:r>
            <a:r>
              <a:rPr lang="ru-RU" dirty="0" smtClean="0"/>
              <a:t>придуманный домен). Далее заходим в неё и создаем еще одну папку  с именем </a:t>
            </a:r>
            <a:r>
              <a:rPr lang="en-US" dirty="0" smtClean="0"/>
              <a:t>WWW</a:t>
            </a:r>
            <a:r>
              <a:rPr lang="ru-RU" dirty="0" smtClean="0"/>
              <a:t> и перенесем туда все свои файлы.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не было с кодировкой на локальном сервере, надо скопировать файл </a:t>
            </a:r>
            <a:r>
              <a:rPr lang="en-US" dirty="0" smtClean="0"/>
              <a:t>.</a:t>
            </a:r>
            <a:r>
              <a:rPr lang="en-US" dirty="0" err="1" smtClean="0"/>
              <a:t>htacces</a:t>
            </a:r>
            <a:r>
              <a:rPr lang="ru-RU" dirty="0" smtClean="0"/>
              <a:t> (находиться в</a:t>
            </a:r>
            <a:r>
              <a:rPr lang="en-US" dirty="0" smtClean="0"/>
              <a:t> </a:t>
            </a:r>
            <a:r>
              <a:rPr lang="ru-RU" dirty="0" smtClean="0"/>
              <a:t>папке </a:t>
            </a:r>
            <a:r>
              <a:rPr lang="en-US" dirty="0" err="1" smtClean="0"/>
              <a:t>dopmat</a:t>
            </a:r>
            <a:r>
              <a:rPr lang="ru-RU" dirty="0" smtClean="0"/>
              <a:t>) в</a:t>
            </a:r>
            <a:r>
              <a:rPr lang="en-US" dirty="0" smtClean="0"/>
              <a:t> </a:t>
            </a:r>
            <a:r>
              <a:rPr lang="ru-RU" dirty="0" smtClean="0"/>
              <a:t>корневой диск нашего сайта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578" t="21528" r="60547" b="61111"/>
          <a:stretch>
            <a:fillRect/>
          </a:stretch>
        </p:blipFill>
        <p:spPr bwMode="auto">
          <a:xfrm>
            <a:off x="714348" y="3000372"/>
            <a:ext cx="40005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2500306"/>
            <a:ext cx="351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Создание файла-обработчика</a:t>
            </a:r>
            <a:endParaRPr lang="ru-RU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357166"/>
            <a:ext cx="316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Функции отправки письма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531" t="20734" r="17187" b="56250"/>
          <a:stretch>
            <a:fillRect/>
          </a:stretch>
        </p:blipFill>
        <p:spPr bwMode="auto">
          <a:xfrm>
            <a:off x="634904" y="857232"/>
            <a:ext cx="80312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00037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локальном компьютере письма складываются в специальную папку</a:t>
            </a:r>
          </a:p>
          <a:p>
            <a:r>
              <a:rPr lang="en-US" dirty="0" smtClean="0"/>
              <a:t>C:\webserver\tmp\!sendmail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14338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ТЕСТ ПО </a:t>
            </a:r>
            <a:r>
              <a:rPr lang="en-US" dirty="0" smtClean="0"/>
              <a:t>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572008"/>
            <a:ext cx="444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http://ruseller.com/lessons.php?id=1872&amp;rub=1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179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99"/>
                </a:solidFill>
                <a:cs typeface="Courier New" pitchFamily="49" charset="0"/>
              </a:rPr>
              <a:t>&lt;h1&gt;</a:t>
            </a:r>
            <a:r>
              <a:rPr lang="ru-RU" sz="2400" dirty="0" smtClean="0">
                <a:solidFill>
                  <a:srgbClr val="000000"/>
                </a:solidFill>
                <a:cs typeface="Courier New" pitchFamily="49" charset="0"/>
              </a:rPr>
              <a:t>Заголовок</a:t>
            </a:r>
            <a:r>
              <a:rPr lang="ru-RU" sz="2400" dirty="0" smtClean="0">
                <a:solidFill>
                  <a:srgbClr val="006699"/>
                </a:solidFill>
                <a:cs typeface="Courier New" pitchFamily="49" charset="0"/>
              </a:rPr>
              <a:t>&lt;/h1&gt;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HTML предлагает шесть текстовых заголовков разного уровня, которые показывают относительную важность секции, расположенной после заголовка. Так, тег </a:t>
            </a:r>
            <a:r>
              <a:rPr lang="ru-RU" b="1" dirty="0" smtClean="0">
                <a:solidFill>
                  <a:srgbClr val="006699"/>
                </a:solidFill>
                <a:cs typeface="Courier New" pitchFamily="49" charset="0"/>
              </a:rPr>
              <a:t>&lt;h1&gt;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 представляет собой наиболее важный заголовок первого уровня, а тег </a:t>
            </a:r>
            <a:r>
              <a:rPr lang="ru-RU" b="1" dirty="0" smtClean="0">
                <a:solidFill>
                  <a:srgbClr val="006699"/>
                </a:solidFill>
                <a:cs typeface="Courier New" pitchFamily="49" charset="0"/>
              </a:rPr>
              <a:t>&lt;h6&gt;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 служит для обозначения заголовка шестого уровня и является наименее значительным. По умолчанию, заголовок первого уровня отображается самым крупным шрифтом жирного начертания, заголовки последующего уровня по размеру меньше. Теги </a:t>
            </a:r>
            <a:r>
              <a:rPr lang="ru-RU" b="1" dirty="0" smtClean="0">
                <a:solidFill>
                  <a:srgbClr val="006699"/>
                </a:solidFill>
                <a:cs typeface="Courier New" pitchFamily="49" charset="0"/>
              </a:rPr>
              <a:t>&lt;h1&gt;...&lt;h6&gt;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 относятся к блочным элементам, они всегда начинаются с новой строки, а после них другие элементы отображаются на следующей строке. Кроме того, перед заголовком и после него добавляется пустое пространство.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285728"/>
            <a:ext cx="7920880" cy="775803"/>
          </a:xfrm>
          <a:prstGeom prst="rect">
            <a:avLst/>
          </a:prstGeom>
          <a:solidFill>
            <a:srgbClr val="F8F7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4283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cs typeface="Courier New" pitchFamily="49" charset="0"/>
              </a:rPr>
              <a:t>&lt;p&gt;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itchFamily="49" charset="0"/>
              </a:rPr>
              <a:t>текст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cs typeface="Courier New" pitchFamily="49" charset="0"/>
              </a:rPr>
              <a:t>&lt;/p&gt;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Тег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cs typeface="Courier New" pitchFamily="49" charset="0"/>
              </a:rPr>
              <a:t>&lt;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cs typeface="Courier New" pitchFamily="49" charset="0"/>
              </a:rPr>
              <a:t>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cs typeface="Courier New" pitchFamily="49" charset="0"/>
              </a:rPr>
              <a:t>&gt;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определяет абзац (параграф) текста.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14422"/>
            <a:ext cx="8246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&lt;</a:t>
            </a:r>
            <a:r>
              <a:rPr lang="ru-RU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BR</a:t>
            </a:r>
            <a:r>
              <a:rPr lang="en-US" sz="2400" b="1" dirty="0">
                <a:solidFill>
                  <a:srgbClr val="006699"/>
                </a:solidFill>
                <a:latin typeface="+mj-lt"/>
                <a:cs typeface="Courier New" pitchFamily="49" charset="0"/>
              </a:rPr>
              <a:t>&gt;</a:t>
            </a:r>
            <a:r>
              <a:rPr lang="ru-RU" b="1" dirty="0" smtClean="0"/>
              <a:t>- </a:t>
            </a:r>
            <a:r>
              <a:rPr lang="ru-RU" dirty="0" smtClean="0"/>
              <a:t>данный элемент осуществляет перенос строки. Не имеет закрывающего тега.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0024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Атрибуты:</a:t>
            </a:r>
            <a:endParaRPr lang="ru-RU" dirty="0" smtClean="0"/>
          </a:p>
          <a:p>
            <a:r>
              <a:rPr lang="ru-RU" b="1" dirty="0" smtClean="0"/>
              <a:t>ALIGN</a:t>
            </a:r>
            <a:r>
              <a:rPr lang="ru-RU" dirty="0" smtClean="0"/>
              <a:t> - определяет способ горизонтального выравнивания параграфа .</a:t>
            </a:r>
            <a:br>
              <a:rPr lang="ru-RU" dirty="0" smtClean="0"/>
            </a:br>
            <a:r>
              <a:rPr lang="ru-RU" dirty="0" smtClean="0"/>
              <a:t>Возможные значения: </a:t>
            </a:r>
            <a:r>
              <a:rPr lang="ru-RU" b="1" dirty="0" err="1" smtClean="0"/>
              <a:t>left</a:t>
            </a:r>
            <a:r>
              <a:rPr lang="ru-RU" b="1" dirty="0" smtClean="0"/>
              <a:t>, </a:t>
            </a:r>
            <a:r>
              <a:rPr lang="ru-RU" b="1" dirty="0" err="1" smtClean="0"/>
              <a:t>center</a:t>
            </a:r>
            <a:r>
              <a:rPr lang="ru-RU" b="1" dirty="0" smtClean="0"/>
              <a:t>, </a:t>
            </a:r>
            <a:r>
              <a:rPr lang="ru-RU" b="1" dirty="0" err="1" smtClean="0"/>
              <a:t>right</a:t>
            </a:r>
            <a:r>
              <a:rPr lang="ru-RU" b="1" dirty="0" smtClean="0"/>
              <a:t>, </a:t>
            </a:r>
            <a:r>
              <a:rPr lang="ru-RU" b="1" dirty="0" err="1" smtClean="0"/>
              <a:t>justify</a:t>
            </a:r>
            <a:r>
              <a:rPr lang="ru-RU" dirty="0" smtClean="0"/>
              <a:t>. Это соответственно по левому краю, по центру, по правому краю, и по ширине .По умолчанию имеет значение </a:t>
            </a:r>
            <a:r>
              <a:rPr lang="ru-RU" b="1" dirty="0" err="1" smtClean="0"/>
              <a:t>left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40" y="3500438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 </a:t>
            </a:r>
            <a:r>
              <a:rPr lang="ru-RU" b="1" dirty="0" err="1" smtClean="0"/>
              <a:t>align=</a:t>
            </a:r>
            <a:r>
              <a:rPr lang="ru-RU" b="1" dirty="0" smtClean="0"/>
              <a:t>"</a:t>
            </a:r>
            <a:r>
              <a:rPr lang="ru-RU" b="1" dirty="0" err="1" smtClean="0"/>
              <a:t>center</a:t>
            </a:r>
            <a:r>
              <a:rPr lang="ru-RU" b="1" dirty="0" smtClean="0"/>
              <a:t>"&gt;</a:t>
            </a:r>
            <a:r>
              <a:rPr lang="ru-RU" dirty="0" smtClean="0"/>
              <a:t> Этот параграф по центру </a:t>
            </a:r>
            <a:r>
              <a:rPr lang="ru-RU" b="1" dirty="0" smtClean="0"/>
              <a:t>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 </a:t>
            </a:r>
            <a:r>
              <a:rPr lang="ru-RU" b="1" dirty="0" err="1" smtClean="0"/>
              <a:t>align=</a:t>
            </a:r>
            <a:r>
              <a:rPr lang="ru-RU" b="1" dirty="0" smtClean="0"/>
              <a:t>"</a:t>
            </a:r>
            <a:r>
              <a:rPr lang="ru-RU" b="1" dirty="0" err="1" smtClean="0"/>
              <a:t>left</a:t>
            </a:r>
            <a:r>
              <a:rPr lang="ru-RU" b="1" dirty="0" smtClean="0"/>
              <a:t>"&gt; </a:t>
            </a:r>
            <a:r>
              <a:rPr lang="ru-RU" dirty="0" smtClean="0"/>
              <a:t>Этот по левому краю</a:t>
            </a:r>
            <a:r>
              <a:rPr lang="ru-RU" b="1" dirty="0" smtClean="0"/>
              <a:t>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br>
              <a:rPr lang="ru-RU" b="1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 &gt; </a:t>
            </a:r>
            <a:r>
              <a:rPr lang="ru-RU" dirty="0" smtClean="0"/>
              <a:t>Этот тоже по левому (т.к. по умолчанию) </a:t>
            </a:r>
            <a:r>
              <a:rPr lang="ru-RU" b="1" dirty="0" smtClean="0"/>
              <a:t>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 </a:t>
            </a:r>
            <a:r>
              <a:rPr lang="ru-RU" b="1" dirty="0" err="1" smtClean="0"/>
              <a:t>align=</a:t>
            </a:r>
            <a:r>
              <a:rPr lang="ru-RU" b="1" dirty="0" smtClean="0"/>
              <a:t>"</a:t>
            </a:r>
            <a:r>
              <a:rPr lang="ru-RU" b="1" dirty="0" err="1" smtClean="0"/>
              <a:t>right</a:t>
            </a:r>
            <a:r>
              <a:rPr lang="ru-RU" b="1" dirty="0" smtClean="0"/>
              <a:t>"&gt; </a:t>
            </a:r>
            <a:r>
              <a:rPr lang="ru-RU" dirty="0" smtClean="0"/>
              <a:t>Этот по правому краю</a:t>
            </a:r>
            <a:r>
              <a:rPr lang="ru-RU" b="1" dirty="0" smtClean="0"/>
              <a:t>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 </a:t>
            </a:r>
            <a:r>
              <a:rPr lang="ru-RU" b="1" dirty="0" err="1" smtClean="0"/>
              <a:t>align=</a:t>
            </a:r>
            <a:r>
              <a:rPr lang="ru-RU" b="1" dirty="0" smtClean="0"/>
              <a:t>"</a:t>
            </a:r>
            <a:r>
              <a:rPr lang="ru-RU" b="1" dirty="0" err="1" smtClean="0"/>
              <a:t>justify</a:t>
            </a:r>
            <a:r>
              <a:rPr lang="ru-RU" b="1" dirty="0" smtClean="0"/>
              <a:t>"&gt; </a:t>
            </a:r>
            <a:r>
              <a:rPr lang="ru-RU" dirty="0" smtClean="0"/>
              <a:t>В этом параграфе текст будет выравниваться по ширине (одновременно по левому и правому краям документа). Не понимающие </a:t>
            </a:r>
            <a:r>
              <a:rPr lang="ru-RU" dirty="0" err="1" smtClean="0"/>
              <a:t>justify</a:t>
            </a:r>
            <a:r>
              <a:rPr lang="ru-RU" dirty="0" smtClean="0"/>
              <a:t> браузеры будут выравнивать текст по левому краю</a:t>
            </a:r>
            <a:r>
              <a:rPr lang="ru-RU" b="1" dirty="0" smtClean="0"/>
              <a:t>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878" y="592933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ALIGN</a:t>
            </a:r>
            <a:r>
              <a:rPr lang="ru-RU" dirty="0" smtClean="0"/>
              <a:t> - определяет способ </a:t>
            </a:r>
            <a:r>
              <a:rPr lang="ru-RU" dirty="0" smtClean="0">
                <a:solidFill>
                  <a:srgbClr val="002060"/>
                </a:solidFill>
              </a:rPr>
              <a:t>горизонтального выравнивания заголовков.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Возможные значения: </a:t>
            </a:r>
            <a:r>
              <a:rPr lang="ru-RU" b="1" dirty="0" err="1" smtClean="0"/>
              <a:t>left</a:t>
            </a:r>
            <a:r>
              <a:rPr lang="ru-RU" b="1" dirty="0" smtClean="0"/>
              <a:t>, </a:t>
            </a:r>
            <a:r>
              <a:rPr lang="ru-RU" b="1" dirty="0" err="1" smtClean="0"/>
              <a:t>center</a:t>
            </a:r>
            <a:r>
              <a:rPr lang="ru-RU" b="1" dirty="0" smtClean="0"/>
              <a:t>, </a:t>
            </a:r>
            <a:r>
              <a:rPr lang="ru-RU" b="1" dirty="0" err="1" smtClean="0"/>
              <a:t>right</a:t>
            </a:r>
            <a:r>
              <a:rPr lang="ru-RU" b="1" dirty="0" smtClean="0"/>
              <a:t> .</a:t>
            </a:r>
            <a:r>
              <a:rPr lang="ru-RU" dirty="0" smtClean="0"/>
              <a:t>По умолчанию - </a:t>
            </a:r>
            <a:r>
              <a:rPr lang="ru-RU" b="1" dirty="0" err="1" smtClean="0"/>
              <a:t>left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DIV - </a:t>
            </a:r>
            <a:r>
              <a:rPr lang="ru-RU" dirty="0" smtClean="0"/>
              <a:t>В современном </a:t>
            </a:r>
            <a:r>
              <a:rPr lang="ru-RU" dirty="0" err="1" smtClean="0"/>
              <a:t>сайтостроении</a:t>
            </a:r>
            <a:r>
              <a:rPr lang="ru-RU" dirty="0" smtClean="0"/>
              <a:t> используется как удобный контейнер для блоков </a:t>
            </a:r>
            <a:r>
              <a:rPr lang="ru-RU" dirty="0" err="1" smtClean="0"/>
              <a:t>html</a:t>
            </a:r>
            <a:r>
              <a:rPr lang="ru-RU" dirty="0" smtClean="0"/>
              <a:t> кода страницы, которым легко динамически манипулировать – перемещать, регулировать отступы, скрывать и т.п. Обязателен закрывающий тег!</a:t>
            </a:r>
          </a:p>
          <a:p>
            <a:r>
              <a:rPr lang="ru-RU" b="1" dirty="0" smtClean="0"/>
              <a:t>Атрибуты:</a:t>
            </a:r>
            <a:endParaRPr lang="ru-RU" dirty="0" smtClean="0"/>
          </a:p>
          <a:p>
            <a:r>
              <a:rPr lang="ru-RU" b="1" dirty="0" smtClean="0"/>
              <a:t>ALIGN</a:t>
            </a:r>
            <a:r>
              <a:rPr lang="ru-RU" dirty="0" smtClean="0"/>
              <a:t> - определяет способ горизонтального выравнивания контейнера.</a:t>
            </a:r>
            <a:br>
              <a:rPr lang="ru-RU" dirty="0" smtClean="0"/>
            </a:br>
            <a:r>
              <a:rPr lang="ru-RU" dirty="0" smtClean="0"/>
              <a:t>Возможные значения: </a:t>
            </a:r>
            <a:r>
              <a:rPr lang="ru-RU" b="1" dirty="0" err="1" smtClean="0"/>
              <a:t>left</a:t>
            </a:r>
            <a:r>
              <a:rPr lang="ru-RU" b="1" dirty="0" smtClean="0"/>
              <a:t>, </a:t>
            </a:r>
            <a:r>
              <a:rPr lang="ru-RU" b="1" dirty="0" err="1" smtClean="0"/>
              <a:t>center</a:t>
            </a:r>
            <a:r>
              <a:rPr lang="ru-RU" b="1" dirty="0" smtClean="0"/>
              <a:t>, </a:t>
            </a:r>
            <a:r>
              <a:rPr lang="ru-RU" b="1" dirty="0" err="1" smtClean="0"/>
              <a:t>right</a:t>
            </a:r>
            <a:r>
              <a:rPr lang="ru-RU" b="1" dirty="0" smtClean="0"/>
              <a:t>, </a:t>
            </a:r>
            <a:r>
              <a:rPr lang="ru-RU" b="1" dirty="0" err="1" smtClean="0"/>
              <a:t>justify</a:t>
            </a:r>
            <a:r>
              <a:rPr lang="ru-RU" dirty="0" smtClean="0"/>
              <a:t>. Это соответственно по левому краю, по центру, по правому краю, и по ширине .По умолчанию имеет значение </a:t>
            </a:r>
            <a:r>
              <a:rPr lang="ru-RU" b="1" dirty="0" err="1" smtClean="0"/>
              <a:t>left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1468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Допустим нам нужно выровнять первые две строчки текста из предыдущего примера по правому краю, не выделяя при этом их в абзац. Как это сделать?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&lt;</a:t>
            </a:r>
            <a:r>
              <a:rPr lang="ru-RU" b="1" dirty="0" err="1" smtClean="0"/>
              <a:t>div</a:t>
            </a:r>
            <a:r>
              <a:rPr lang="ru-RU" b="1" dirty="0" smtClean="0"/>
              <a:t> </a:t>
            </a:r>
            <a:r>
              <a:rPr lang="ru-RU" b="1" dirty="0" err="1" smtClean="0"/>
              <a:t>align=</a:t>
            </a:r>
            <a:r>
              <a:rPr lang="ru-RU" b="1" dirty="0" smtClean="0"/>
              <a:t>"</a:t>
            </a:r>
            <a:r>
              <a:rPr lang="ru-RU" b="1" dirty="0" err="1" smtClean="0"/>
              <a:t>right</a:t>
            </a:r>
            <a:r>
              <a:rPr lang="ru-RU" b="1" dirty="0" smtClean="0"/>
              <a:t>"&gt;</a:t>
            </a:r>
            <a:br>
              <a:rPr lang="ru-RU" b="1" dirty="0" smtClean="0"/>
            </a:br>
            <a:r>
              <a:rPr lang="ru-RU" dirty="0" smtClean="0"/>
              <a:t>Начинается первая строка </a:t>
            </a:r>
            <a:r>
              <a:rPr lang="ru-RU" b="1" dirty="0" smtClean="0"/>
              <a:t>&lt;</a:t>
            </a:r>
            <a:r>
              <a:rPr lang="ru-RU" b="1" dirty="0" err="1" smtClean="0"/>
              <a:t>br</a:t>
            </a:r>
            <a:r>
              <a:rPr lang="ru-RU" b="1" dirty="0" smtClean="0"/>
              <a:t>&gt;</a:t>
            </a:r>
            <a:r>
              <a:rPr lang="ru-RU" dirty="0" smtClean="0"/>
              <a:t> теперь идет вторая </a:t>
            </a:r>
            <a:r>
              <a:rPr lang="ru-RU" b="1" dirty="0" smtClean="0"/>
              <a:t>&lt;</a:t>
            </a:r>
            <a:r>
              <a:rPr lang="ru-RU" b="1" dirty="0" err="1" smtClean="0"/>
              <a:t>br</a:t>
            </a:r>
            <a:r>
              <a:rPr lang="ru-RU" b="1" dirty="0" smtClean="0"/>
              <a:t>&gt; </a:t>
            </a:r>
            <a:br>
              <a:rPr lang="ru-RU" b="1" dirty="0" smtClean="0"/>
            </a:br>
            <a:r>
              <a:rPr lang="ru-RU" b="1" dirty="0" smtClean="0"/>
              <a:t>&lt;/</a:t>
            </a:r>
            <a:r>
              <a:rPr lang="ru-RU" b="1" dirty="0" err="1" smtClean="0"/>
              <a:t>div</a:t>
            </a:r>
            <a:r>
              <a:rPr lang="ru-RU" b="1" dirty="0" smtClean="0"/>
              <a:t>&gt;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а вот уже и третья </a:t>
            </a:r>
            <a:br>
              <a:rPr lang="ru-RU" dirty="0" smtClean="0"/>
            </a:br>
            <a:r>
              <a:rPr lang="ru-RU" b="1" dirty="0" smtClean="0"/>
              <a:t>&lt;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А это параграф и внутри него тоже можно использовать тег </a:t>
            </a:r>
            <a:r>
              <a:rPr lang="ru-RU" b="1" dirty="0" smtClean="0"/>
              <a:t>&lt;</a:t>
            </a:r>
            <a:r>
              <a:rPr lang="ru-RU" b="1" dirty="0" err="1" smtClean="0"/>
              <a:t>br</a:t>
            </a:r>
            <a:r>
              <a:rPr lang="ru-RU" b="1" dirty="0" smtClean="0"/>
              <a:t>&gt;</a:t>
            </a:r>
            <a:r>
              <a:rPr lang="ru-RU" dirty="0" smtClean="0"/>
              <a:t> переноса строки. Его надо использовать всегда, когда надо перенести строку:)</a:t>
            </a:r>
            <a:r>
              <a:rPr lang="ru-RU" b="1" dirty="0" smtClean="0"/>
              <a:t> &lt;/</a:t>
            </a:r>
            <a:r>
              <a:rPr lang="ru-RU" b="1" dirty="0" err="1" smtClean="0"/>
              <a:t>p</a:t>
            </a:r>
            <a:r>
              <a:rPr lang="ru-RU" b="1" dirty="0" smtClean="0"/>
              <a:t>&gt;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SPAN -</a:t>
            </a:r>
            <a:r>
              <a:rPr lang="ru-RU" dirty="0" smtClean="0"/>
              <a:t> Используется для выделения части информации и придания ей различных стилей. Закрывающий тег обязателен!</a:t>
            </a:r>
            <a:br>
              <a:rPr lang="ru-RU" dirty="0" smtClean="0"/>
            </a:br>
            <a:r>
              <a:rPr lang="ru-RU" dirty="0" smtClean="0"/>
              <a:t>Сам по себе, без использования стилей, элемент SPAN никакого смысла не имеет!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если прописать какой-нибудь стиль этому тегу, то он начнет работать!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51837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Хотите пользоваться </a:t>
            </a:r>
            <a:r>
              <a:rPr lang="ru-RU" b="1" dirty="0" smtClean="0"/>
              <a:t>&lt;</a:t>
            </a:r>
            <a:r>
              <a:rPr lang="ru-RU" b="1" dirty="0" err="1" smtClean="0"/>
              <a:t>span</a:t>
            </a:r>
            <a:r>
              <a:rPr lang="ru-RU" b="1" dirty="0" smtClean="0"/>
              <a:t> </a:t>
            </a:r>
            <a:r>
              <a:rPr lang="ru-RU" b="1" dirty="0" err="1" smtClean="0"/>
              <a:t>style=</a:t>
            </a:r>
            <a:r>
              <a:rPr lang="ru-RU" b="1" dirty="0" smtClean="0"/>
              <a:t>"</a:t>
            </a:r>
            <a:r>
              <a:rPr lang="ru-RU" b="1" dirty="0" err="1" smtClean="0"/>
              <a:t>color:red</a:t>
            </a:r>
            <a:r>
              <a:rPr lang="ru-RU" b="1" dirty="0" smtClean="0"/>
              <a:t>;" &gt; </a:t>
            </a:r>
            <a:r>
              <a:rPr lang="ru-RU" dirty="0" err="1" smtClean="0"/>
              <a:t>Adobe</a:t>
            </a:r>
            <a:r>
              <a:rPr lang="ru-RU" dirty="0" smtClean="0"/>
              <a:t> </a:t>
            </a:r>
            <a:r>
              <a:rPr lang="ru-RU" dirty="0" err="1" smtClean="0"/>
              <a:t>Dreamweaver</a:t>
            </a:r>
            <a:r>
              <a:rPr lang="ru-RU" b="1" dirty="0" smtClean="0"/>
              <a:t>&lt;/</a:t>
            </a:r>
            <a:r>
              <a:rPr lang="ru-RU" b="1" dirty="0" err="1" smtClean="0"/>
              <a:t>span</a:t>
            </a:r>
            <a:r>
              <a:rPr lang="ru-RU" b="1" dirty="0" smtClean="0"/>
              <a:t>&gt; </a:t>
            </a:r>
            <a:r>
              <a:rPr lang="ru-RU" dirty="0" smtClean="0"/>
              <a:t>- тогда изучите хотя бы основы </a:t>
            </a:r>
            <a:r>
              <a:rPr lang="ru-RU" dirty="0" err="1" smtClean="0"/>
              <a:t>html</a:t>
            </a:r>
            <a:r>
              <a:rPr lang="ru-RU" dirty="0" smtClean="0"/>
              <a:t> и </a:t>
            </a:r>
            <a:r>
              <a:rPr lang="ru-RU" b="1" dirty="0" smtClean="0"/>
              <a:t>&lt;</a:t>
            </a:r>
            <a:r>
              <a:rPr lang="ru-RU" b="1" dirty="0" err="1" smtClean="0"/>
              <a:t>br</a:t>
            </a:r>
            <a:r>
              <a:rPr lang="ru-RU" b="1" dirty="0" smtClean="0"/>
              <a:t>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тогда Вы без проблем разберетесь с этой замечательной программой!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1431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1324</TotalTime>
  <Words>3448</Words>
  <Application>Microsoft Office PowerPoint</Application>
  <PresentationFormat>Экран (4:3)</PresentationFormat>
  <Paragraphs>374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Справедливость</vt:lpstr>
      <vt:lpstr>Работа с HTML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HTML</dc:title>
  <dc:creator>Елена</dc:creator>
  <cp:lastModifiedBy>Lena</cp:lastModifiedBy>
  <cp:revision>109</cp:revision>
  <dcterms:created xsi:type="dcterms:W3CDTF">2014-10-05T12:43:58Z</dcterms:created>
  <dcterms:modified xsi:type="dcterms:W3CDTF">2015-08-29T06:49:57Z</dcterms:modified>
</cp:coreProperties>
</file>