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C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424278-B54D-4F43-9C75-0147C874F4D4}" type="datetimeFigureOut">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B283E0-F07C-404D-BD20-10A976FF9F37}" type="slidenum">
              <a:rPr lang="ru-RU" smtClean="0"/>
              <a:t>‹#›</a:t>
            </a:fld>
            <a:endParaRPr lang="ru-RU"/>
          </a:p>
        </p:txBody>
      </p:sp>
    </p:spTree>
    <p:extLst>
      <p:ext uri="{BB962C8B-B14F-4D97-AF65-F5344CB8AC3E}">
        <p14:creationId xmlns:p14="http://schemas.microsoft.com/office/powerpoint/2010/main" val="169123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424278-B54D-4F43-9C75-0147C874F4D4}" type="datetimeFigureOut">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B283E0-F07C-404D-BD20-10A976FF9F37}" type="slidenum">
              <a:rPr lang="ru-RU" smtClean="0"/>
              <a:t>‹#›</a:t>
            </a:fld>
            <a:endParaRPr lang="ru-RU"/>
          </a:p>
        </p:txBody>
      </p:sp>
    </p:spTree>
    <p:extLst>
      <p:ext uri="{BB962C8B-B14F-4D97-AF65-F5344CB8AC3E}">
        <p14:creationId xmlns:p14="http://schemas.microsoft.com/office/powerpoint/2010/main" val="61287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424278-B54D-4F43-9C75-0147C874F4D4}" type="datetimeFigureOut">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B283E0-F07C-404D-BD20-10A976FF9F37}" type="slidenum">
              <a:rPr lang="ru-RU" smtClean="0"/>
              <a:t>‹#›</a:t>
            </a:fld>
            <a:endParaRPr lang="ru-RU"/>
          </a:p>
        </p:txBody>
      </p:sp>
    </p:spTree>
    <p:extLst>
      <p:ext uri="{BB962C8B-B14F-4D97-AF65-F5344CB8AC3E}">
        <p14:creationId xmlns:p14="http://schemas.microsoft.com/office/powerpoint/2010/main" val="169653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424278-B54D-4F43-9C75-0147C874F4D4}" type="datetimeFigureOut">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B283E0-F07C-404D-BD20-10A976FF9F37}" type="slidenum">
              <a:rPr lang="ru-RU" smtClean="0"/>
              <a:t>‹#›</a:t>
            </a:fld>
            <a:endParaRPr lang="ru-RU"/>
          </a:p>
        </p:txBody>
      </p:sp>
    </p:spTree>
    <p:extLst>
      <p:ext uri="{BB962C8B-B14F-4D97-AF65-F5344CB8AC3E}">
        <p14:creationId xmlns:p14="http://schemas.microsoft.com/office/powerpoint/2010/main" val="204855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424278-B54D-4F43-9C75-0147C874F4D4}" type="datetimeFigureOut">
              <a:rPr lang="ru-RU" smtClean="0"/>
              <a:t>30.05.2017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B283E0-F07C-404D-BD20-10A976FF9F37}" type="slidenum">
              <a:rPr lang="ru-RU" smtClean="0"/>
              <a:t>‹#›</a:t>
            </a:fld>
            <a:endParaRPr lang="ru-RU"/>
          </a:p>
        </p:txBody>
      </p:sp>
    </p:spTree>
    <p:extLst>
      <p:ext uri="{BB962C8B-B14F-4D97-AF65-F5344CB8AC3E}">
        <p14:creationId xmlns:p14="http://schemas.microsoft.com/office/powerpoint/2010/main" val="428072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424278-B54D-4F43-9C75-0147C874F4D4}" type="datetimeFigureOut">
              <a:rPr lang="ru-RU" smtClean="0"/>
              <a:t>30.05.2017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B283E0-F07C-404D-BD20-10A976FF9F37}" type="slidenum">
              <a:rPr lang="ru-RU" smtClean="0"/>
              <a:t>‹#›</a:t>
            </a:fld>
            <a:endParaRPr lang="ru-RU"/>
          </a:p>
        </p:txBody>
      </p:sp>
    </p:spTree>
    <p:extLst>
      <p:ext uri="{BB962C8B-B14F-4D97-AF65-F5344CB8AC3E}">
        <p14:creationId xmlns:p14="http://schemas.microsoft.com/office/powerpoint/2010/main" val="161261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424278-B54D-4F43-9C75-0147C874F4D4}" type="datetimeFigureOut">
              <a:rPr lang="ru-RU" smtClean="0"/>
              <a:t>30.05.2017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B283E0-F07C-404D-BD20-10A976FF9F37}" type="slidenum">
              <a:rPr lang="ru-RU" smtClean="0"/>
              <a:t>‹#›</a:t>
            </a:fld>
            <a:endParaRPr lang="ru-RU"/>
          </a:p>
        </p:txBody>
      </p:sp>
    </p:spTree>
    <p:extLst>
      <p:ext uri="{BB962C8B-B14F-4D97-AF65-F5344CB8AC3E}">
        <p14:creationId xmlns:p14="http://schemas.microsoft.com/office/powerpoint/2010/main" val="289739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424278-B54D-4F43-9C75-0147C874F4D4}" type="datetimeFigureOut">
              <a:rPr lang="ru-RU" smtClean="0"/>
              <a:t>30.05.2017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B283E0-F07C-404D-BD20-10A976FF9F37}" type="slidenum">
              <a:rPr lang="ru-RU" smtClean="0"/>
              <a:t>‹#›</a:t>
            </a:fld>
            <a:endParaRPr lang="ru-RU"/>
          </a:p>
        </p:txBody>
      </p:sp>
    </p:spTree>
    <p:extLst>
      <p:ext uri="{BB962C8B-B14F-4D97-AF65-F5344CB8AC3E}">
        <p14:creationId xmlns:p14="http://schemas.microsoft.com/office/powerpoint/2010/main" val="238989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424278-B54D-4F43-9C75-0147C874F4D4}" type="datetimeFigureOut">
              <a:rPr lang="ru-RU" smtClean="0"/>
              <a:t>30.05.2017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B283E0-F07C-404D-BD20-10A976FF9F37}" type="slidenum">
              <a:rPr lang="ru-RU" smtClean="0"/>
              <a:t>‹#›</a:t>
            </a:fld>
            <a:endParaRPr lang="ru-RU"/>
          </a:p>
        </p:txBody>
      </p:sp>
    </p:spTree>
    <p:extLst>
      <p:ext uri="{BB962C8B-B14F-4D97-AF65-F5344CB8AC3E}">
        <p14:creationId xmlns:p14="http://schemas.microsoft.com/office/powerpoint/2010/main" val="276555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424278-B54D-4F43-9C75-0147C874F4D4}" type="datetimeFigureOut">
              <a:rPr lang="ru-RU" smtClean="0"/>
              <a:t>30.05.2017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B283E0-F07C-404D-BD20-10A976FF9F37}" type="slidenum">
              <a:rPr lang="ru-RU" smtClean="0"/>
              <a:t>‹#›</a:t>
            </a:fld>
            <a:endParaRPr lang="ru-RU"/>
          </a:p>
        </p:txBody>
      </p:sp>
    </p:spTree>
    <p:extLst>
      <p:ext uri="{BB962C8B-B14F-4D97-AF65-F5344CB8AC3E}">
        <p14:creationId xmlns:p14="http://schemas.microsoft.com/office/powerpoint/2010/main" val="188079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424278-B54D-4F43-9C75-0147C874F4D4}" type="datetimeFigureOut">
              <a:rPr lang="ru-RU" smtClean="0"/>
              <a:t>30.05.2017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B283E0-F07C-404D-BD20-10A976FF9F37}" type="slidenum">
              <a:rPr lang="ru-RU" smtClean="0"/>
              <a:t>‹#›</a:t>
            </a:fld>
            <a:endParaRPr lang="ru-RU"/>
          </a:p>
        </p:txBody>
      </p:sp>
    </p:spTree>
    <p:extLst>
      <p:ext uri="{BB962C8B-B14F-4D97-AF65-F5344CB8AC3E}">
        <p14:creationId xmlns:p14="http://schemas.microsoft.com/office/powerpoint/2010/main" val="281481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100000">
              <a:schemeClr val="tx2">
                <a:lumMod val="75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24278-B54D-4F43-9C75-0147C874F4D4}" type="datetimeFigureOut">
              <a:rPr lang="ru-RU" smtClean="0"/>
              <a:t>30.05.2017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283E0-F07C-404D-BD20-10A976FF9F37}" type="slidenum">
              <a:rPr lang="ru-RU" smtClean="0"/>
              <a:t>‹#›</a:t>
            </a:fld>
            <a:endParaRPr lang="ru-RU"/>
          </a:p>
        </p:txBody>
      </p:sp>
    </p:spTree>
    <p:extLst>
      <p:ext uri="{BB962C8B-B14F-4D97-AF65-F5344CB8AC3E}">
        <p14:creationId xmlns:p14="http://schemas.microsoft.com/office/powerpoint/2010/main" val="377222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sitepoint.com/6-practical-hacks-for-taking-creative-photos-with-your-smartphon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freeppt.ru/MyShablony/PrintGold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15816" y="1556792"/>
            <a:ext cx="5184576"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400" b="1" dirty="0" smtClean="0">
                <a:ln w="11430"/>
                <a:solidFill>
                  <a:srgbClr val="C9C919"/>
                </a:solidFill>
              </a:rPr>
              <a:t>Креативность в фотографиях</a:t>
            </a:r>
            <a:endParaRPr lang="ru-RU" sz="4400" b="1" dirty="0">
              <a:ln w="11430"/>
              <a:solidFill>
                <a:srgbClr val="C9C919"/>
              </a:solidFill>
            </a:endParaRPr>
          </a:p>
        </p:txBody>
      </p:sp>
      <p:pic>
        <p:nvPicPr>
          <p:cNvPr id="1030" name="Picture 6" descr="http://woo.woowals.com/images2/qcgyygkftm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194675"/>
            <a:ext cx="3036913" cy="2077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Заголовок 1"/>
          <p:cNvSpPr txBox="1">
            <a:spLocks/>
          </p:cNvSpPr>
          <p:nvPr/>
        </p:nvSpPr>
        <p:spPr>
          <a:xfrm>
            <a:off x="683568" y="413792"/>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mtClean="0">
                <a:solidFill>
                  <a:schemeClr val="accent6">
                    <a:lumMod val="40000"/>
                    <a:lumOff val="60000"/>
                  </a:schemeClr>
                </a:solidFill>
              </a:rPr>
              <a:t>6 трюков по созданию креативных фотографий с помощью смартфона</a:t>
            </a:r>
            <a:r>
              <a:rPr lang="ru-RU" smtClean="0"/>
              <a:t/>
            </a:r>
            <a:br>
              <a:rPr lang="ru-RU" smtClean="0"/>
            </a:br>
            <a:endParaRPr lang="ru-RU" dirty="0"/>
          </a:p>
        </p:txBody>
      </p:sp>
    </p:spTree>
    <p:extLst>
      <p:ext uri="{BB962C8B-B14F-4D97-AF65-F5344CB8AC3E}">
        <p14:creationId xmlns:p14="http://schemas.microsoft.com/office/powerpoint/2010/main" val="941630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204864"/>
            <a:ext cx="8229600" cy="4525963"/>
          </a:xfrm>
        </p:spPr>
        <p:txBody>
          <a:bodyPr>
            <a:normAutofit/>
          </a:bodyPr>
          <a:lstStyle/>
          <a:p>
            <a:pPr marL="0" indent="363538" algn="just">
              <a:buNone/>
            </a:pPr>
            <a:r>
              <a:rPr lang="ru-RU" sz="2000" dirty="0">
                <a:solidFill>
                  <a:schemeClr val="bg1"/>
                </a:solidFill>
                <a:latin typeface="Franklin Gothic Book" panose="020B0503020102020204" pitchFamily="34" charset="0"/>
              </a:rPr>
              <a:t>Поляризационные фильтры устанавливаются в объективы зеркальных фотокамер, чтобы убрать блики, отвлекающие отражения, а также чтобы изменить </a:t>
            </a:r>
            <a:r>
              <a:rPr lang="ru-RU" sz="2000" dirty="0" err="1">
                <a:solidFill>
                  <a:schemeClr val="bg1"/>
                </a:solidFill>
                <a:latin typeface="Franklin Gothic Book" panose="020B0503020102020204" pitchFamily="34" charset="0"/>
              </a:rPr>
              <a:t>фотоэкспозицию</a:t>
            </a:r>
            <a:r>
              <a:rPr lang="ru-RU" sz="2000" dirty="0">
                <a:solidFill>
                  <a:schemeClr val="bg1"/>
                </a:solidFill>
                <a:latin typeface="Franklin Gothic Book" panose="020B0503020102020204" pitchFamily="34" charset="0"/>
              </a:rPr>
              <a:t>. Простой и дешевый трюк со своим смартфоном – делайте фото через линзы очков. Результат будет точно такой же, как от поляризационного фильтра. Помимо всего прочего изображение получится с красивым цветным градиентом (цвет зависит </a:t>
            </a:r>
            <a:r>
              <a:rPr lang="ru-RU" sz="2000" dirty="0" smtClean="0">
                <a:solidFill>
                  <a:schemeClr val="bg1"/>
                </a:solidFill>
                <a:latin typeface="Franklin Gothic Book" panose="020B0503020102020204" pitchFamily="34" charset="0"/>
              </a:rPr>
              <a:t>от </a:t>
            </a:r>
            <a:r>
              <a:rPr lang="ru-RU" sz="2000" dirty="0">
                <a:solidFill>
                  <a:schemeClr val="bg1"/>
                </a:solidFill>
                <a:latin typeface="Franklin Gothic Book" panose="020B0503020102020204" pitchFamily="34" charset="0"/>
              </a:rPr>
              <a:t>цвета очков).</a:t>
            </a:r>
          </a:p>
        </p:txBody>
      </p:sp>
      <p:sp>
        <p:nvSpPr>
          <p:cNvPr id="4" name="TextBox 3"/>
          <p:cNvSpPr txBox="1"/>
          <p:nvPr/>
        </p:nvSpPr>
        <p:spPr>
          <a:xfrm>
            <a:off x="759559" y="1665674"/>
            <a:ext cx="6912768" cy="646331"/>
          </a:xfrm>
          <a:prstGeom prst="rect">
            <a:avLst/>
          </a:prstGeom>
          <a:noFill/>
        </p:spPr>
        <p:txBody>
          <a:bodyPr wrap="square" rtlCol="0">
            <a:spAutoFit/>
          </a:bodyPr>
          <a:lstStyle/>
          <a:p>
            <a:r>
              <a:rPr lang="ru-RU" dirty="0">
                <a:solidFill>
                  <a:srgbClr val="FFFF00"/>
                </a:solidFill>
              </a:rPr>
              <a:t>1. Используйте очки как поляризационный фильтр</a:t>
            </a:r>
          </a:p>
          <a:p>
            <a:endParaRPr lang="ru-RU" dirty="0">
              <a:solidFill>
                <a:srgbClr val="FFFF00"/>
              </a:solidFill>
            </a:endParaRPr>
          </a:p>
        </p:txBody>
      </p:sp>
      <p:pic>
        <p:nvPicPr>
          <p:cNvPr id="2050" name="Picture 2" descr="https://webformyself.com/wp-content/uploads/2016/2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8836" y="4584968"/>
            <a:ext cx="2771506" cy="1848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webformyself.com/wp-content/uploads/2016/25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562342"/>
            <a:ext cx="2589354" cy="1942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p:txBody>
          <a:bodyPr/>
          <a:lstStyle/>
          <a:p>
            <a:endParaRPr lang="ru-RU"/>
          </a:p>
        </p:txBody>
      </p:sp>
    </p:spTree>
    <p:extLst>
      <p:ext uri="{BB962C8B-B14F-4D97-AF65-F5344CB8AC3E}">
        <p14:creationId xmlns:p14="http://schemas.microsoft.com/office/powerpoint/2010/main" val="277466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091" y="332656"/>
            <a:ext cx="6912768" cy="646331"/>
          </a:xfrm>
          <a:prstGeom prst="rect">
            <a:avLst/>
          </a:prstGeom>
          <a:noFill/>
        </p:spPr>
        <p:txBody>
          <a:bodyPr wrap="square" rtlCol="0">
            <a:spAutoFit/>
          </a:bodyPr>
          <a:lstStyle/>
          <a:p>
            <a:pPr fontAlgn="base"/>
            <a:r>
              <a:rPr lang="ru-RU" dirty="0">
                <a:solidFill>
                  <a:srgbClr val="FFFF00"/>
                </a:solidFill>
              </a:rPr>
              <a:t> </a:t>
            </a:r>
            <a:r>
              <a:rPr lang="ru-RU" dirty="0" smtClean="0">
                <a:solidFill>
                  <a:srgbClr val="FFFF00"/>
                </a:solidFill>
              </a:rPr>
              <a:t>2. Используйте </a:t>
            </a:r>
            <a:r>
              <a:rPr lang="ru-RU" dirty="0">
                <a:solidFill>
                  <a:srgbClr val="FFFF00"/>
                </a:solidFill>
              </a:rPr>
              <a:t>стакан или стеклянную банку для съемки под водой</a:t>
            </a:r>
          </a:p>
          <a:p>
            <a:endParaRPr lang="ru-RU" dirty="0">
              <a:solidFill>
                <a:srgbClr val="FFFF00"/>
              </a:solidFill>
            </a:endParaRPr>
          </a:p>
        </p:txBody>
      </p:sp>
      <p:sp>
        <p:nvSpPr>
          <p:cNvPr id="5" name="TextBox 4"/>
          <p:cNvSpPr txBox="1"/>
          <p:nvPr/>
        </p:nvSpPr>
        <p:spPr>
          <a:xfrm>
            <a:off x="722558" y="1029097"/>
            <a:ext cx="7521849" cy="2554545"/>
          </a:xfrm>
          <a:prstGeom prst="rect">
            <a:avLst/>
          </a:prstGeom>
          <a:noFill/>
        </p:spPr>
        <p:txBody>
          <a:bodyPr wrap="square" rtlCol="0">
            <a:spAutoFit/>
          </a:bodyPr>
          <a:lstStyle/>
          <a:p>
            <a:pPr indent="363538" fontAlgn="base"/>
            <a:r>
              <a:rPr lang="ru-RU" sz="2000" dirty="0" smtClean="0">
                <a:solidFill>
                  <a:schemeClr val="bg1"/>
                </a:solidFill>
                <a:latin typeface="Franklin Gothic Book" panose="020B0503020102020204" pitchFamily="34" charset="0"/>
              </a:rPr>
              <a:t>Хотите </a:t>
            </a:r>
            <a:r>
              <a:rPr lang="ru-RU" sz="2000" dirty="0">
                <a:solidFill>
                  <a:schemeClr val="bg1"/>
                </a:solidFill>
                <a:latin typeface="Franklin Gothic Book" panose="020B0503020102020204" pitchFamily="34" charset="0"/>
              </a:rPr>
              <a:t>делать фото под водой на своем смартфоне? Так зачем тратиться на дорогущие водонепроницаемые чехлы, если можно найти что-то на кухне?</a:t>
            </a:r>
          </a:p>
          <a:p>
            <a:pPr fontAlgn="base"/>
            <a:r>
              <a:rPr lang="ru-RU" sz="2000" dirty="0">
                <a:solidFill>
                  <a:schemeClr val="bg1"/>
                </a:solidFill>
                <a:latin typeface="Franklin Gothic Book" panose="020B0503020102020204" pitchFamily="34" charset="0"/>
              </a:rPr>
              <a:t>Для того, чтобы снимать фото под водой и не утопить телефон, положите его в стакан, банку с широким горлом или любой другой стеклянный контейнер. Следите за тем, чтобы верхняя часть сосуда была над водой, чтобы случайно не намочить телефон.</a:t>
            </a:r>
          </a:p>
          <a:p>
            <a:endParaRPr lang="ru-RU" sz="2000" dirty="0">
              <a:solidFill>
                <a:schemeClr val="bg1"/>
              </a:solidFill>
              <a:latin typeface="Franklin Gothic Book" panose="020B0503020102020204" pitchFamily="34" charset="0"/>
            </a:endParaRPr>
          </a:p>
        </p:txBody>
      </p:sp>
      <p:pic>
        <p:nvPicPr>
          <p:cNvPr id="3074" name="Picture 2" descr="https://webformyself.com/wp-content/uploads/2016/25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753127"/>
            <a:ext cx="2316518" cy="23165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ebformyself.com/wp-content/uploads/2016/25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675662"/>
            <a:ext cx="3329996" cy="247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61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404664"/>
            <a:ext cx="7776864" cy="646331"/>
          </a:xfrm>
          <a:prstGeom prst="rect">
            <a:avLst/>
          </a:prstGeom>
          <a:noFill/>
        </p:spPr>
        <p:txBody>
          <a:bodyPr wrap="square" rtlCol="0">
            <a:spAutoFit/>
          </a:bodyPr>
          <a:lstStyle>
            <a:defPPr>
              <a:defRPr lang="ru-RU"/>
            </a:defPPr>
            <a:lvl1pPr fontAlgn="base">
              <a:defRPr>
                <a:solidFill>
                  <a:srgbClr val="FFFF00"/>
                </a:solidFill>
              </a:defRPr>
            </a:lvl1pPr>
          </a:lstStyle>
          <a:p>
            <a:r>
              <a:rPr lang="ru-RU" dirty="0"/>
              <a:t>3. Проделайте отверстие в листе плотной бумаги и прикрепите ее к линзе </a:t>
            </a:r>
            <a:r>
              <a:rPr lang="ru-RU" dirty="0" smtClean="0"/>
              <a:t>камеры</a:t>
            </a:r>
            <a:endParaRPr lang="ru-RU" dirty="0"/>
          </a:p>
        </p:txBody>
      </p:sp>
      <p:sp>
        <p:nvSpPr>
          <p:cNvPr id="5" name="Прямоугольник 4"/>
          <p:cNvSpPr/>
          <p:nvPr/>
        </p:nvSpPr>
        <p:spPr>
          <a:xfrm>
            <a:off x="467544" y="1340768"/>
            <a:ext cx="4572000" cy="3477875"/>
          </a:xfrm>
          <a:prstGeom prst="rect">
            <a:avLst/>
          </a:prstGeom>
        </p:spPr>
        <p:txBody>
          <a:bodyPr>
            <a:spAutoFit/>
          </a:bodyPr>
          <a:lstStyle/>
          <a:p>
            <a:pPr indent="446088" algn="just"/>
            <a:r>
              <a:rPr lang="ru-RU" sz="2000" dirty="0">
                <a:solidFill>
                  <a:schemeClr val="bg1"/>
                </a:solidFill>
                <a:latin typeface="Franklin Gothic Book" panose="020B0503020102020204" pitchFamily="34" charset="0"/>
              </a:rPr>
              <a:t>Превратите свой телефон в камеру с точечным объективом и делайте </a:t>
            </a:r>
            <a:r>
              <a:rPr lang="ru-RU" sz="2000" dirty="0" err="1">
                <a:solidFill>
                  <a:schemeClr val="bg1"/>
                </a:solidFill>
                <a:latin typeface="Franklin Gothic Book" panose="020B0503020102020204" pitchFamily="34" charset="0"/>
              </a:rPr>
              <a:t>винтажные</a:t>
            </a:r>
            <a:r>
              <a:rPr lang="ru-RU" sz="2000" dirty="0">
                <a:solidFill>
                  <a:schemeClr val="bg1"/>
                </a:solidFill>
                <a:latin typeface="Franklin Gothic Book" panose="020B0503020102020204" pitchFamily="34" charset="0"/>
              </a:rPr>
              <a:t> фотографии. Возьмите небольшой кусочек картона, проделайте в нем небольшое отверстие и приклейте на заднюю крышку телефона (прямо поверх линзы камеры). Очень важно, чтобы добиться нужного эффекта, отверстие должно было намного меньше линзы камеры смартфона.</a:t>
            </a:r>
          </a:p>
        </p:txBody>
      </p:sp>
      <p:pic>
        <p:nvPicPr>
          <p:cNvPr id="4098" name="Picture 2" descr="https://webformyself.com/wp-content/uploads/2016/25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076" y="1484784"/>
            <a:ext cx="356439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84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88640"/>
            <a:ext cx="7776864" cy="369332"/>
          </a:xfrm>
          <a:prstGeom prst="rect">
            <a:avLst/>
          </a:prstGeom>
        </p:spPr>
        <p:txBody>
          <a:bodyPr wrap="square">
            <a:spAutoFit/>
          </a:bodyPr>
          <a:lstStyle/>
          <a:p>
            <a:pPr fontAlgn="base"/>
            <a:r>
              <a:rPr lang="ru-RU" dirty="0">
                <a:solidFill>
                  <a:srgbClr val="FFFF00"/>
                </a:solidFill>
              </a:rPr>
              <a:t> </a:t>
            </a:r>
            <a:r>
              <a:rPr lang="ru-RU" dirty="0" smtClean="0">
                <a:solidFill>
                  <a:srgbClr val="FFFF00"/>
                </a:solidFill>
              </a:rPr>
              <a:t>4. Создавайте </a:t>
            </a:r>
            <a:r>
              <a:rPr lang="ru-RU" dirty="0">
                <a:solidFill>
                  <a:srgbClr val="FFFF00"/>
                </a:solidFill>
              </a:rPr>
              <a:t>крутые цветные эффекты с помощью светящихся палочек</a:t>
            </a:r>
          </a:p>
        </p:txBody>
      </p:sp>
      <p:sp>
        <p:nvSpPr>
          <p:cNvPr id="5" name="Прямоугольник 4"/>
          <p:cNvSpPr/>
          <p:nvPr/>
        </p:nvSpPr>
        <p:spPr>
          <a:xfrm>
            <a:off x="400526" y="764704"/>
            <a:ext cx="8064896" cy="2862322"/>
          </a:xfrm>
          <a:prstGeom prst="rect">
            <a:avLst/>
          </a:prstGeom>
        </p:spPr>
        <p:txBody>
          <a:bodyPr wrap="square">
            <a:spAutoFit/>
          </a:bodyPr>
          <a:lstStyle/>
          <a:p>
            <a:pPr indent="363538" algn="just" fontAlgn="base"/>
            <a:r>
              <a:rPr lang="ru-RU" dirty="0">
                <a:solidFill>
                  <a:schemeClr val="bg1"/>
                </a:solidFill>
              </a:rPr>
              <a:t>Светящиеся палочки – веселый и недорогой (100 палочек разных цветов можно купить примерно за 650 р.) способ сделать свои фотографии интереснее. Все что нужно это держать светящиеся палочки прямо перед линзой на переднем плане, что придаст фотографиям легкую </a:t>
            </a:r>
            <a:r>
              <a:rPr lang="ru-RU" dirty="0" err="1">
                <a:solidFill>
                  <a:schemeClr val="bg1"/>
                </a:solidFill>
              </a:rPr>
              <a:t>расфокусировку</a:t>
            </a:r>
            <a:r>
              <a:rPr lang="ru-RU" dirty="0">
                <a:solidFill>
                  <a:schemeClr val="bg1"/>
                </a:solidFill>
              </a:rPr>
              <a:t> и добавит свечение.</a:t>
            </a:r>
          </a:p>
          <a:p>
            <a:pPr algn="just" fontAlgn="base"/>
            <a:r>
              <a:rPr lang="ru-RU" dirty="0">
                <a:solidFill>
                  <a:schemeClr val="bg1"/>
                </a:solidFill>
              </a:rPr>
              <a:t>Можно попробовать рисовать светом или просто снимать случайные полосы света, но для этого вам придется немного попотеть и поэкспериментировать. Для таких фото вам понадобится длинная выдержка, которой по умолчанию нет на смартфонах (можно установить приложение типа </a:t>
            </a:r>
            <a:r>
              <a:rPr lang="ru-RU" dirty="0" err="1">
                <a:solidFill>
                  <a:schemeClr val="bg1"/>
                </a:solidFill>
              </a:rPr>
              <a:t>Slow</a:t>
            </a:r>
            <a:r>
              <a:rPr lang="ru-RU" dirty="0">
                <a:solidFill>
                  <a:schemeClr val="bg1"/>
                </a:solidFill>
              </a:rPr>
              <a:t> </a:t>
            </a:r>
            <a:r>
              <a:rPr lang="ru-RU" dirty="0" err="1">
                <a:solidFill>
                  <a:schemeClr val="bg1"/>
                </a:solidFill>
              </a:rPr>
              <a:t>Shutter</a:t>
            </a:r>
            <a:r>
              <a:rPr lang="ru-RU" dirty="0">
                <a:solidFill>
                  <a:schemeClr val="bg1"/>
                </a:solidFill>
              </a:rPr>
              <a:t> </a:t>
            </a:r>
            <a:r>
              <a:rPr lang="ru-RU" dirty="0" err="1">
                <a:solidFill>
                  <a:schemeClr val="bg1"/>
                </a:solidFill>
              </a:rPr>
              <a:t>Cam</a:t>
            </a:r>
            <a:r>
              <a:rPr lang="ru-RU" dirty="0">
                <a:solidFill>
                  <a:schemeClr val="bg1"/>
                </a:solidFill>
              </a:rPr>
              <a:t>), и штатив.</a:t>
            </a:r>
          </a:p>
        </p:txBody>
      </p:sp>
      <p:pic>
        <p:nvPicPr>
          <p:cNvPr id="5122" name="Picture 2" descr="https://webformyself.com/wp-content/uploads/2016/25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221088"/>
            <a:ext cx="3051175" cy="20291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ebformyself.com/wp-content/uploads/2016/25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6362" y="3945983"/>
            <a:ext cx="326808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45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88640"/>
            <a:ext cx="7038528" cy="646331"/>
          </a:xfrm>
          <a:prstGeom prst="rect">
            <a:avLst/>
          </a:prstGeom>
        </p:spPr>
        <p:txBody>
          <a:bodyPr wrap="square">
            <a:spAutoFit/>
          </a:bodyPr>
          <a:lstStyle/>
          <a:p>
            <a:pPr fontAlgn="base"/>
            <a:r>
              <a:rPr lang="ru-RU" dirty="0">
                <a:solidFill>
                  <a:srgbClr val="FFFF00"/>
                </a:solidFill>
              </a:rPr>
              <a:t>5. Используйте увеличительное стекло как импровизированный макро-объектив</a:t>
            </a:r>
          </a:p>
        </p:txBody>
      </p:sp>
      <p:sp>
        <p:nvSpPr>
          <p:cNvPr id="3" name="Прямоугольник 2"/>
          <p:cNvSpPr/>
          <p:nvPr/>
        </p:nvSpPr>
        <p:spPr>
          <a:xfrm>
            <a:off x="386408" y="1268760"/>
            <a:ext cx="8136904" cy="1754326"/>
          </a:xfrm>
          <a:prstGeom prst="rect">
            <a:avLst/>
          </a:prstGeom>
        </p:spPr>
        <p:txBody>
          <a:bodyPr wrap="square">
            <a:spAutoFit/>
          </a:bodyPr>
          <a:lstStyle/>
          <a:p>
            <a:pPr indent="446088" fontAlgn="base"/>
            <a:r>
              <a:rPr lang="ru-RU" dirty="0">
                <a:solidFill>
                  <a:schemeClr val="bg1"/>
                </a:solidFill>
              </a:rPr>
              <a:t>Обычные смартфоны печально известны плохим цифровым зумом, из-за чего большинство любителей фотографии советуют не увеличить фото, а обрезать их. Но в случаях, когда вы хотите сделать макро фото, возникают проблемы.</a:t>
            </a:r>
          </a:p>
          <a:p>
            <a:pPr fontAlgn="base"/>
            <a:r>
              <a:rPr lang="ru-RU" dirty="0">
                <a:solidFill>
                  <a:schemeClr val="bg1"/>
                </a:solidFill>
              </a:rPr>
              <a:t>В таких случаях вам может помочь небольшое увеличительное стекло, пристроенное к камере в качестве макро-линзы.</a:t>
            </a:r>
          </a:p>
        </p:txBody>
      </p:sp>
      <p:pic>
        <p:nvPicPr>
          <p:cNvPr id="6146" name="Picture 2" descr="https://webformyself.com/wp-content/uploads/2016/25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58914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ebformyself.com/wp-content/uploads/2016/25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212976"/>
            <a:ext cx="3155504" cy="315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42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olors.life/upload/blogs/b6/95/b6956d8e4dd5959275d7cb42a8fba7e5_RSZ_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7247"/>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fishki.net/upload/post/201501/30/1407873/79bbbf0ae284396f3aeb790014a266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551874"/>
            <a:ext cx="2888878" cy="288887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reading.com.ua/wp-content/uploads/2014/12/kartinki-rannyaya-zima-750x5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85" y="3551874"/>
            <a:ext cx="4346627" cy="290934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hohmodrom.ru/upload/34174/projimg/105248/hohmodrom_Tovarishe,_ver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01423"/>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9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ovoosebe.ru/images/stories/vesna.jpg"/>
          <p:cNvPicPr>
            <a:picLocks noChangeAspect="1" noChangeArrowheads="1"/>
          </p:cNvPicPr>
          <p:nvPr/>
        </p:nvPicPr>
        <p:blipFill rotWithShape="1">
          <a:blip r:embed="rId2">
            <a:extLst>
              <a:ext uri="{28A0092B-C50C-407E-A947-70E740481C1C}">
                <a14:useLocalDpi xmlns:a14="http://schemas.microsoft.com/office/drawing/2010/main" val="0"/>
              </a:ext>
            </a:extLst>
          </a:blip>
          <a:srcRect b="5926"/>
          <a:stretch/>
        </p:blipFill>
        <p:spPr bwMode="auto">
          <a:xfrm>
            <a:off x="537755" y="476672"/>
            <a:ext cx="7620000" cy="53763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magspace.ru/uploads/2009/01/08/01-14ws_Frozen_fruits_in_winter_1600x1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5486400"/>
            <a:ext cx="15240000" cy="11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02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3592522" cy="369332"/>
          </a:xfrm>
          <a:prstGeom prst="rect">
            <a:avLst/>
          </a:prstGeom>
        </p:spPr>
        <p:txBody>
          <a:bodyPr wrap="none">
            <a:spAutoFit/>
          </a:bodyPr>
          <a:lstStyle/>
          <a:p>
            <a:r>
              <a:rPr lang="ru-RU" b="1" dirty="0">
                <a:solidFill>
                  <a:schemeClr val="bg1"/>
                </a:solidFill>
              </a:rPr>
              <a:t>Источник: </a:t>
            </a:r>
            <a:r>
              <a:rPr lang="en-US" u="sng" dirty="0">
                <a:solidFill>
                  <a:schemeClr val="bg1"/>
                </a:solidFill>
                <a:hlinkClick r:id="rId2"/>
              </a:rPr>
              <a:t>http://thenewcode.com/</a:t>
            </a:r>
            <a:endParaRPr lang="ru-RU" dirty="0">
              <a:solidFill>
                <a:schemeClr val="bg1"/>
              </a:solidFill>
            </a:endParaRPr>
          </a:p>
        </p:txBody>
      </p:sp>
    </p:spTree>
    <p:extLst>
      <p:ext uri="{BB962C8B-B14F-4D97-AF65-F5344CB8AC3E}">
        <p14:creationId xmlns:p14="http://schemas.microsoft.com/office/powerpoint/2010/main" val="42768954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374</Words>
  <Application>Microsoft Office PowerPoint</Application>
  <PresentationFormat>Экран (4:3)</PresentationFormat>
  <Paragraphs>16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Lena</dc:creator>
  <cp:lastModifiedBy>Lena</cp:lastModifiedBy>
  <cp:revision>8</cp:revision>
  <dcterms:created xsi:type="dcterms:W3CDTF">2017-03-28T04:45:44Z</dcterms:created>
  <dcterms:modified xsi:type="dcterms:W3CDTF">2017-05-30T05:32:50Z</dcterms:modified>
</cp:coreProperties>
</file>