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6"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0FB465A-67FE-4D34-B1CB-FEB747A2377E}" type="datetimeFigureOut">
              <a:rPr lang="ru-RU" smtClean="0"/>
              <a:t>29.08.2015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B259D99-43C1-4EE7-8AA1-A994589AC29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0FB465A-67FE-4D34-B1CB-FEB747A2377E}" type="datetimeFigureOut">
              <a:rPr lang="ru-RU" smtClean="0"/>
              <a:t>29.08.2015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0FB465A-67FE-4D34-B1CB-FEB747A2377E}" type="datetimeFigureOut">
              <a:rPr lang="ru-RU" smtClean="0"/>
              <a:t>29.08.2015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0FB465A-67FE-4D34-B1CB-FEB747A2377E}" type="datetimeFigureOut">
              <a:rPr lang="ru-RU" smtClean="0"/>
              <a:t>29.08.2015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0FB465A-67FE-4D34-B1CB-FEB747A2377E}" type="datetimeFigureOut">
              <a:rPr lang="ru-RU" smtClean="0"/>
              <a:t>29.08.2015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B259D99-43C1-4EE7-8AA1-A994589AC29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0FB465A-67FE-4D34-B1CB-FEB747A2377E}" type="datetimeFigureOut">
              <a:rPr lang="ru-RU" smtClean="0"/>
              <a:t>29.08.2015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0FB465A-67FE-4D34-B1CB-FEB747A2377E}" type="datetimeFigureOut">
              <a:rPr lang="ru-RU" smtClean="0"/>
              <a:t>29.08.2015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0FB465A-67FE-4D34-B1CB-FEB747A2377E}" type="datetimeFigureOut">
              <a:rPr lang="ru-RU" smtClean="0"/>
              <a:t>29.08.2015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FB465A-67FE-4D34-B1CB-FEB747A2377E}" type="datetimeFigureOut">
              <a:rPr lang="ru-RU" smtClean="0"/>
              <a:t>29.08.2015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0FB465A-67FE-4D34-B1CB-FEB747A2377E}" type="datetimeFigureOut">
              <a:rPr lang="ru-RU" smtClean="0"/>
              <a:t>29.08.2015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0FB465A-67FE-4D34-B1CB-FEB747A2377E}" type="datetimeFigureOut">
              <a:rPr lang="ru-RU" smtClean="0"/>
              <a:t>29.08.2015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59D99-43C1-4EE7-8AA1-A994589AC29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0FB465A-67FE-4D34-B1CB-FEB747A2377E}" type="datetimeFigureOut">
              <a:rPr lang="ru-RU" smtClean="0"/>
              <a:t>29.08.2015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B259D99-43C1-4EE7-8AA1-A994589AC29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latin typeface="Arial" pitchFamily="34" charset="0"/>
                <a:cs typeface="Arial" pitchFamily="34" charset="0"/>
              </a:rPr>
              <a:t>Введение в цифровое видео</a:t>
            </a:r>
            <a:endParaRPr lang="ru-RU" dirty="0">
              <a:latin typeface="Arial" pitchFamily="34" charset="0"/>
              <a:cs typeface="Arial" pitchFamily="34" charset="0"/>
            </a:endParaRPr>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3995936" y="4005064"/>
            <a:ext cx="4572000" cy="2308324"/>
          </a:xfrm>
          <a:prstGeom prst="rect">
            <a:avLst/>
          </a:prstGeom>
        </p:spPr>
        <p:txBody>
          <a:bodyPr>
            <a:spAutoFit/>
          </a:bodyPr>
          <a:lstStyle/>
          <a:p>
            <a:r>
              <a:rPr lang="ru-RU" b="1" i="1" dirty="0"/>
              <a:t>Автор—составитель: </a:t>
            </a:r>
            <a:r>
              <a:rPr lang="ru-RU" b="1" dirty="0"/>
              <a:t>Горбунова Елена Владимировна,</a:t>
            </a:r>
            <a:endParaRPr lang="ru-RU" b="1" i="1" dirty="0"/>
          </a:p>
          <a:p>
            <a:r>
              <a:rPr lang="ru-RU" b="1" dirty="0"/>
              <a:t>педагог дополнительного образования   МБОУ ДОД «Центр дополнительного </a:t>
            </a:r>
            <a:endParaRPr lang="ru-RU" b="1" i="1" dirty="0"/>
          </a:p>
          <a:p>
            <a:r>
              <a:rPr lang="ru-RU" b="1" dirty="0"/>
              <a:t>образования детей»,</a:t>
            </a:r>
            <a:endParaRPr lang="ru-RU" b="1" i="1" dirty="0"/>
          </a:p>
          <a:p>
            <a:r>
              <a:rPr lang="ru-RU" b="1" dirty="0"/>
              <a:t>Россия, г. Прокопьевск,</a:t>
            </a:r>
            <a:endParaRPr lang="ru-RU" b="1" i="1" dirty="0"/>
          </a:p>
          <a:p>
            <a:r>
              <a:rPr lang="ru-RU" b="1" dirty="0"/>
              <a:t> Кемеровской обл., ул. Обручева, 65,</a:t>
            </a:r>
            <a:endParaRPr lang="ru-RU" b="1" i="1" dirty="0"/>
          </a:p>
          <a:p>
            <a:r>
              <a:rPr lang="ru-RU" b="1" dirty="0"/>
              <a:t>тел. (3846) 69-48-74</a:t>
            </a:r>
            <a:endParaRPr lang="ru-RU"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620688"/>
            <a:ext cx="4215641" cy="584775"/>
          </a:xfrm>
          <a:prstGeom prst="rect">
            <a:avLst/>
          </a:prstGeom>
        </p:spPr>
        <p:txBody>
          <a:bodyPr wrap="none">
            <a:spAutoFit/>
          </a:bodyPr>
          <a:lstStyle/>
          <a:p>
            <a:r>
              <a:rPr lang="ru-RU" sz="3200" dirty="0" smtClean="0">
                <a:solidFill>
                  <a:srgbClr val="FFFF00"/>
                </a:solidFill>
              </a:rPr>
              <a:t>Следуйте за действием</a:t>
            </a:r>
            <a:endParaRPr lang="ru-RU" sz="3200" dirty="0">
              <a:solidFill>
                <a:srgbClr val="FFFF00"/>
              </a:solidFill>
            </a:endParaRPr>
          </a:p>
        </p:txBody>
      </p:sp>
      <p:sp>
        <p:nvSpPr>
          <p:cNvPr id="3" name="Прямоугольник 2"/>
          <p:cNvSpPr/>
          <p:nvPr/>
        </p:nvSpPr>
        <p:spPr>
          <a:xfrm>
            <a:off x="539552" y="1484784"/>
            <a:ext cx="8136904" cy="1569660"/>
          </a:xfrm>
          <a:prstGeom prst="rect">
            <a:avLst/>
          </a:prstGeom>
        </p:spPr>
        <p:txBody>
          <a:bodyPr wrap="square">
            <a:spAutoFit/>
          </a:bodyPr>
          <a:lstStyle/>
          <a:p>
            <a:pPr indent="357188"/>
            <a:r>
              <a:rPr lang="ru-RU" sz="2400" dirty="0"/>
              <a:t>Это может показаться очевидным, однако вы должны постоянно держать объект (</a:t>
            </a:r>
            <a:r>
              <a:rPr lang="ru-RU" sz="2400" dirty="0" smtClean="0"/>
              <a:t>мяч, спринтера</a:t>
            </a:r>
            <a:r>
              <a:rPr lang="ru-RU" sz="2400" dirty="0"/>
              <a:t>, превышающий скорость милицейский автомобиль, </a:t>
            </a:r>
            <a:r>
              <a:rPr lang="ru-RU" sz="2400" dirty="0" err="1"/>
              <a:t>серфингиста</a:t>
            </a:r>
            <a:r>
              <a:rPr lang="ru-RU" sz="2400" dirty="0"/>
              <a:t>, ленту </a:t>
            </a:r>
            <a:r>
              <a:rPr lang="ru-RU" sz="2400" dirty="0" smtClean="0"/>
              <a:t>конвейера</a:t>
            </a:r>
            <a:r>
              <a:rPr lang="ru-RU" sz="2400" dirty="0"/>
              <a:t>) в поле видоискателя.</a:t>
            </a:r>
          </a:p>
        </p:txBody>
      </p:sp>
      <p:sp>
        <p:nvSpPr>
          <p:cNvPr id="4" name="Прямоугольник 3"/>
          <p:cNvSpPr/>
          <p:nvPr/>
        </p:nvSpPr>
        <p:spPr>
          <a:xfrm>
            <a:off x="467544" y="3212976"/>
            <a:ext cx="8064896" cy="1938992"/>
          </a:xfrm>
          <a:prstGeom prst="rect">
            <a:avLst/>
          </a:prstGeom>
        </p:spPr>
        <p:txBody>
          <a:bodyPr wrap="square">
            <a:spAutoFit/>
          </a:bodyPr>
          <a:lstStyle/>
          <a:p>
            <a:pPr indent="442913" algn="just"/>
            <a:r>
              <a:rPr lang="ru-RU" sz="2400" dirty="0"/>
              <a:t>Например, вы следите за тем, как плывет по ручью лист, а затем </a:t>
            </a:r>
            <a:r>
              <a:rPr lang="ru-RU" sz="2400" dirty="0" smtClean="0"/>
              <a:t>продолжаете </a:t>
            </a:r>
            <a:r>
              <a:rPr lang="ru-RU" sz="2400" dirty="0"/>
              <a:t>движение вашей видеокамеры, опережая лист — выполняя панорамирование, — и </a:t>
            </a:r>
            <a:r>
              <a:rPr lang="ru-RU" sz="2400" dirty="0" smtClean="0"/>
              <a:t>делаете </a:t>
            </a:r>
            <a:r>
              <a:rPr lang="ru-RU" sz="2400" dirty="0"/>
              <a:t>общий план, чтобы показать нечто неожиданное: водопад, огромный </a:t>
            </a:r>
            <a:r>
              <a:rPr lang="ru-RU" sz="2400" dirty="0" smtClean="0"/>
              <a:t>промышленный комплекс</a:t>
            </a:r>
            <a:r>
              <a:rPr lang="ru-RU" sz="2400" dirty="0"/>
              <a:t>, рыбаков.</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20688"/>
            <a:ext cx="5895012" cy="584775"/>
          </a:xfrm>
          <a:prstGeom prst="rect">
            <a:avLst/>
          </a:prstGeom>
        </p:spPr>
        <p:txBody>
          <a:bodyPr wrap="none">
            <a:spAutoFit/>
          </a:bodyPr>
          <a:lstStyle/>
          <a:p>
            <a:r>
              <a:rPr lang="ru-RU" sz="3200" dirty="0" smtClean="0">
                <a:solidFill>
                  <a:srgbClr val="FFFF00"/>
                </a:solidFill>
              </a:rPr>
              <a:t>Используйте съемку в движении</a:t>
            </a:r>
            <a:endParaRPr lang="ru-RU" sz="3200" dirty="0">
              <a:solidFill>
                <a:srgbClr val="FFFF00"/>
              </a:solidFill>
            </a:endParaRPr>
          </a:p>
        </p:txBody>
      </p:sp>
      <p:sp>
        <p:nvSpPr>
          <p:cNvPr id="3" name="Прямоугольник 2"/>
          <p:cNvSpPr/>
          <p:nvPr/>
        </p:nvSpPr>
        <p:spPr>
          <a:xfrm>
            <a:off x="935088" y="1700808"/>
            <a:ext cx="7381328" cy="3046988"/>
          </a:xfrm>
          <a:prstGeom prst="rect">
            <a:avLst/>
          </a:prstGeom>
        </p:spPr>
        <p:txBody>
          <a:bodyPr wrap="square">
            <a:spAutoFit/>
          </a:bodyPr>
          <a:lstStyle/>
          <a:p>
            <a:pPr indent="357188" algn="just"/>
            <a:r>
              <a:rPr lang="ru-RU" sz="2400" dirty="0"/>
              <a:t>Для получения кадров в движении или кадров, снимаемых с движения, видеокамера должна </a:t>
            </a:r>
            <a:r>
              <a:rPr lang="ru-RU" sz="2400" dirty="0" smtClean="0"/>
              <a:t>перемещаться </a:t>
            </a:r>
            <a:r>
              <a:rPr lang="ru-RU" sz="2400" dirty="0"/>
              <a:t>вместе с объектом съемки. Например, держите видеокамеру на вытянутой руке </a:t>
            </a:r>
            <a:r>
              <a:rPr lang="ru-RU" sz="2400" dirty="0" smtClean="0"/>
              <a:t>прямо за </a:t>
            </a:r>
            <a:r>
              <a:rPr lang="ru-RU" sz="2400" dirty="0"/>
              <a:t>ребенком, ездящим на детском автомобиле вокруг дома, установите видеокамеру в тележку </a:t>
            </a:r>
            <a:r>
              <a:rPr lang="ru-RU" sz="2400" dirty="0" smtClean="0"/>
              <a:t>для покупок</a:t>
            </a:r>
            <a:r>
              <a:rPr lang="ru-RU" sz="2400" dirty="0"/>
              <a:t>, двигаясь между стеллажами магазина, или снимайте через окно мчащегося поезда.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20688"/>
            <a:ext cx="5651291" cy="584775"/>
          </a:xfrm>
          <a:prstGeom prst="rect">
            <a:avLst/>
          </a:prstGeom>
        </p:spPr>
        <p:txBody>
          <a:bodyPr wrap="none">
            <a:spAutoFit/>
          </a:bodyPr>
          <a:lstStyle/>
          <a:p>
            <a:r>
              <a:rPr lang="ru-RU" sz="3200" dirty="0" smtClean="0">
                <a:solidFill>
                  <a:srgbClr val="FFFF00"/>
                </a:solidFill>
              </a:rPr>
              <a:t>Находите необычные ракурсы</a:t>
            </a:r>
            <a:endParaRPr lang="ru-RU" sz="3200" dirty="0">
              <a:solidFill>
                <a:srgbClr val="FFFF00"/>
              </a:solidFill>
            </a:endParaRPr>
          </a:p>
        </p:txBody>
      </p:sp>
      <p:sp>
        <p:nvSpPr>
          <p:cNvPr id="3" name="Прямоугольник 2"/>
          <p:cNvSpPr/>
          <p:nvPr/>
        </p:nvSpPr>
        <p:spPr>
          <a:xfrm>
            <a:off x="611560" y="1720840"/>
            <a:ext cx="7992888" cy="3046988"/>
          </a:xfrm>
          <a:prstGeom prst="rect">
            <a:avLst/>
          </a:prstGeom>
        </p:spPr>
        <p:txBody>
          <a:bodyPr wrap="square">
            <a:spAutoFit/>
          </a:bodyPr>
          <a:lstStyle/>
          <a:p>
            <a:pPr indent="357188" algn="just"/>
            <a:r>
              <a:rPr lang="ru-RU" sz="2400" dirty="0"/>
              <a:t>Для получения более интересных и увлекательных кадров снимите видеокамеру с плеча, </a:t>
            </a:r>
            <a:r>
              <a:rPr lang="ru-RU" sz="2400" dirty="0" smtClean="0"/>
              <a:t>чтобы вы </a:t>
            </a:r>
            <a:r>
              <a:rPr lang="ru-RU" sz="2400" dirty="0"/>
              <a:t>могли проводить съемку не только с уровня глаз. </a:t>
            </a:r>
            <a:endParaRPr lang="ru-RU" sz="2400" dirty="0" smtClean="0"/>
          </a:p>
          <a:p>
            <a:pPr indent="357188" algn="just"/>
            <a:r>
              <a:rPr lang="ru-RU" sz="2400" dirty="0" smtClean="0"/>
              <a:t>Уровень </a:t>
            </a:r>
            <a:r>
              <a:rPr lang="ru-RU" sz="2400" dirty="0"/>
              <a:t>пола отлично подходит для </a:t>
            </a:r>
            <a:r>
              <a:rPr lang="ru-RU" sz="2400" dirty="0" smtClean="0"/>
              <a:t>съемки </a:t>
            </a:r>
            <a:r>
              <a:rPr lang="ru-RU" sz="2400" dirty="0"/>
              <a:t>детей и домашних животных. </a:t>
            </a:r>
            <a:endParaRPr lang="ru-RU" sz="2400" dirty="0" smtClean="0"/>
          </a:p>
          <a:p>
            <a:pPr indent="357188" algn="just"/>
            <a:r>
              <a:rPr lang="ru-RU" sz="2400" dirty="0" smtClean="0"/>
              <a:t>Снимайте </a:t>
            </a:r>
            <a:r>
              <a:rPr lang="ru-RU" sz="2400" dirty="0"/>
              <a:t>вверх с нижнего ракурса и вниз с верхнего </a:t>
            </a:r>
            <a:r>
              <a:rPr lang="ru-RU" sz="2400" dirty="0" smtClean="0"/>
              <a:t>ракурса. Снимайте </a:t>
            </a:r>
            <a:r>
              <a:rPr lang="ru-RU" sz="2400" dirty="0"/>
              <a:t>«сквозь» другие объекты или людей, продолжая фокусироваться на объекте съемки.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620688"/>
            <a:ext cx="5314275" cy="584775"/>
          </a:xfrm>
          <a:prstGeom prst="rect">
            <a:avLst/>
          </a:prstGeom>
        </p:spPr>
        <p:txBody>
          <a:bodyPr wrap="none">
            <a:spAutoFit/>
          </a:bodyPr>
          <a:lstStyle/>
          <a:p>
            <a:r>
              <a:rPr lang="ru-RU" sz="3200" dirty="0" smtClean="0">
                <a:solidFill>
                  <a:srgbClr val="FFFF00"/>
                </a:solidFill>
              </a:rPr>
              <a:t>Наклоняйтесь вперед и назад</a:t>
            </a:r>
            <a:endParaRPr lang="ru-RU" sz="3200" dirty="0">
              <a:solidFill>
                <a:srgbClr val="FFFF00"/>
              </a:solidFill>
            </a:endParaRPr>
          </a:p>
        </p:txBody>
      </p:sp>
      <p:sp>
        <p:nvSpPr>
          <p:cNvPr id="4" name="Прямоугольник 3"/>
          <p:cNvSpPr/>
          <p:nvPr/>
        </p:nvSpPr>
        <p:spPr>
          <a:xfrm>
            <a:off x="539552" y="1772816"/>
            <a:ext cx="8208912" cy="3477875"/>
          </a:xfrm>
          <a:prstGeom prst="rect">
            <a:avLst/>
          </a:prstGeom>
        </p:spPr>
        <p:txBody>
          <a:bodyPr wrap="square">
            <a:spAutoFit/>
          </a:bodyPr>
          <a:lstStyle/>
          <a:p>
            <a:pPr indent="357188" algn="just"/>
            <a:r>
              <a:rPr lang="ru-RU" sz="2400" dirty="0"/>
              <a:t>Не используйте трансфокатор (</a:t>
            </a:r>
            <a:r>
              <a:rPr lang="ru-RU" sz="2400" dirty="0" err="1"/>
              <a:t>зум</a:t>
            </a:r>
            <a:r>
              <a:rPr lang="ru-RU" sz="2400" dirty="0"/>
              <a:t>) для создания эффекта маятника. Лучший способ </a:t>
            </a:r>
            <a:r>
              <a:rPr lang="ru-RU" sz="2400" dirty="0" smtClean="0"/>
              <a:t>приблизиться </a:t>
            </a:r>
            <a:r>
              <a:rPr lang="ru-RU" sz="2400" dirty="0"/>
              <a:t>или удалиться от объекта — это буквально наклониться вперед или назад. </a:t>
            </a:r>
            <a:endParaRPr lang="ru-RU" sz="2400" dirty="0" smtClean="0"/>
          </a:p>
          <a:p>
            <a:pPr indent="357188" algn="just"/>
            <a:r>
              <a:rPr lang="ru-RU" sz="2400" dirty="0" smtClean="0"/>
              <a:t>Например</a:t>
            </a:r>
            <a:r>
              <a:rPr lang="ru-RU" sz="2400" dirty="0"/>
              <a:t>, наклонитесь вперед, сняв крупный план рук резчика по дереву. Затем, продолжая </a:t>
            </a:r>
            <a:r>
              <a:rPr lang="ru-RU" sz="2400" dirty="0" smtClean="0"/>
              <a:t>снимать</a:t>
            </a:r>
            <a:r>
              <a:rPr lang="ru-RU" sz="2400" dirty="0"/>
              <a:t>, наклонитесь назад (возможно, сделав общий план с помощью трансфокатора), </a:t>
            </a:r>
            <a:r>
              <a:rPr lang="ru-RU" sz="2400" dirty="0" smtClean="0"/>
              <a:t>чтобы показать</a:t>
            </a:r>
            <a:r>
              <a:rPr lang="ru-RU" sz="2400" dirty="0"/>
              <a:t>, что резчик работает на предприятии с крайне тяжелыми условиями труда, полном</a:t>
            </a:r>
          </a:p>
          <a:p>
            <a:pPr algn="just"/>
            <a:r>
              <a:rPr lang="ru-RU" sz="2400" dirty="0"/>
              <a:t>таких же ремесленников, склонившихся над своей работой.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20688"/>
            <a:ext cx="6285503" cy="584775"/>
          </a:xfrm>
          <a:prstGeom prst="rect">
            <a:avLst/>
          </a:prstGeom>
        </p:spPr>
        <p:txBody>
          <a:bodyPr wrap="none">
            <a:spAutoFit/>
          </a:bodyPr>
          <a:lstStyle/>
          <a:p>
            <a:r>
              <a:rPr lang="ru-RU" sz="3200" dirty="0" smtClean="0">
                <a:solidFill>
                  <a:srgbClr val="FFFF00"/>
                </a:solidFill>
              </a:rPr>
              <a:t>Снимайте общие и крупные планы</a:t>
            </a:r>
            <a:endParaRPr lang="ru-RU" sz="3200" dirty="0">
              <a:solidFill>
                <a:srgbClr val="FFFF00"/>
              </a:solidFill>
            </a:endParaRPr>
          </a:p>
        </p:txBody>
      </p:sp>
      <p:pic>
        <p:nvPicPr>
          <p:cNvPr id="5122" name="Picture 2"/>
          <p:cNvPicPr>
            <a:picLocks noChangeAspect="1" noChangeArrowheads="1"/>
          </p:cNvPicPr>
          <p:nvPr/>
        </p:nvPicPr>
        <p:blipFill>
          <a:blip r:embed="rId2" cstate="print"/>
          <a:srcRect/>
          <a:stretch>
            <a:fillRect/>
          </a:stretch>
        </p:blipFill>
        <p:spPr bwMode="auto">
          <a:xfrm>
            <a:off x="539552" y="1340768"/>
            <a:ext cx="8096250" cy="2838450"/>
          </a:xfrm>
          <a:prstGeom prst="rect">
            <a:avLst/>
          </a:prstGeom>
          <a:noFill/>
          <a:ln w="9525">
            <a:noFill/>
            <a:miter lim="800000"/>
            <a:headEnd/>
            <a:tailEnd/>
          </a:ln>
        </p:spPr>
      </p:pic>
      <p:sp>
        <p:nvSpPr>
          <p:cNvPr id="4" name="Прямоугольник 3"/>
          <p:cNvSpPr/>
          <p:nvPr/>
        </p:nvSpPr>
        <p:spPr>
          <a:xfrm>
            <a:off x="395536" y="4509120"/>
            <a:ext cx="8424936" cy="1938992"/>
          </a:xfrm>
          <a:prstGeom prst="rect">
            <a:avLst/>
          </a:prstGeom>
        </p:spPr>
        <p:txBody>
          <a:bodyPr wrap="square">
            <a:spAutoFit/>
          </a:bodyPr>
          <a:lstStyle/>
          <a:p>
            <a:pPr indent="357188" algn="just"/>
            <a:r>
              <a:rPr lang="ru-RU" sz="2000" dirty="0"/>
              <a:t>Наши глаза работают, как линзы со средним углом, и поэтому мы обычно снимаем </a:t>
            </a:r>
            <a:r>
              <a:rPr lang="ru-RU" sz="2000" dirty="0" smtClean="0"/>
              <a:t>видео именно </a:t>
            </a:r>
            <a:r>
              <a:rPr lang="ru-RU" sz="2000" dirty="0"/>
              <a:t>таким образом. Но вместо этого попробуйте снимать общие и крупные планы </a:t>
            </a:r>
            <a:r>
              <a:rPr lang="ru-RU" sz="2000" dirty="0" smtClean="0"/>
              <a:t>ваших объектов Если </a:t>
            </a:r>
            <a:r>
              <a:rPr lang="ru-RU" sz="2000" dirty="0"/>
              <a:t>это возможно, приблизьтесь к объекту съемки, чтобы </a:t>
            </a:r>
            <a:r>
              <a:rPr lang="ru-RU" sz="2000" dirty="0" smtClean="0"/>
              <a:t>получить </a:t>
            </a:r>
            <a:r>
              <a:rPr lang="ru-RU" sz="2000" dirty="0"/>
              <a:t>крупный план без использования трансфокатора. Кадр будет выглядеть гораздо лучше</a:t>
            </a:r>
            <a:r>
              <a:rPr lang="ru-RU" sz="2000" dirty="0" smtClean="0"/>
              <a:t>, а </a:t>
            </a:r>
            <a:r>
              <a:rPr lang="ru-RU" sz="2000" dirty="0"/>
              <a:t>близость к объекту позволит получить более чистый звук.</a:t>
            </a:r>
          </a:p>
        </p:txBody>
      </p:sp>
      <p:sp>
        <p:nvSpPr>
          <p:cNvPr id="5" name="Прямоугольник 4"/>
          <p:cNvSpPr/>
          <p:nvPr/>
        </p:nvSpPr>
        <p:spPr>
          <a:xfrm>
            <a:off x="2339752" y="4149080"/>
            <a:ext cx="3830087" cy="369332"/>
          </a:xfrm>
          <a:prstGeom prst="rect">
            <a:avLst/>
          </a:prstGeom>
        </p:spPr>
        <p:txBody>
          <a:bodyPr wrap="none">
            <a:spAutoFit/>
          </a:bodyPr>
          <a:lstStyle/>
          <a:p>
            <a:r>
              <a:rPr lang="ru-RU" b="1" dirty="0" smtClean="0"/>
              <a:t>Рис.. Общий план и крупный план</a:t>
            </a:r>
            <a:endParaRPr lang="ru-RU"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4734373" cy="1077218"/>
          </a:xfrm>
          <a:prstGeom prst="rect">
            <a:avLst/>
          </a:prstGeom>
        </p:spPr>
        <p:txBody>
          <a:bodyPr wrap="none">
            <a:spAutoFit/>
          </a:bodyPr>
          <a:lstStyle/>
          <a:p>
            <a:r>
              <a:rPr lang="ru-RU" sz="3200" dirty="0" smtClean="0">
                <a:solidFill>
                  <a:srgbClr val="FFFF00"/>
                </a:solidFill>
              </a:rPr>
              <a:t>Снимайте согласующиеся</a:t>
            </a:r>
          </a:p>
          <a:p>
            <a:pPr algn="ctr"/>
            <a:r>
              <a:rPr lang="ru-RU" sz="3200" dirty="0" smtClean="0">
                <a:solidFill>
                  <a:srgbClr val="FFFF00"/>
                </a:solidFill>
              </a:rPr>
              <a:t> планы одного действия</a:t>
            </a:r>
            <a:endParaRPr lang="ru-RU" sz="3200" dirty="0">
              <a:solidFill>
                <a:srgbClr val="FFFF00"/>
              </a:solidFill>
            </a:endParaRPr>
          </a:p>
        </p:txBody>
      </p:sp>
      <p:pic>
        <p:nvPicPr>
          <p:cNvPr id="6146" name="Picture 2"/>
          <p:cNvPicPr>
            <a:picLocks noChangeAspect="1" noChangeArrowheads="1"/>
          </p:cNvPicPr>
          <p:nvPr/>
        </p:nvPicPr>
        <p:blipFill>
          <a:blip r:embed="rId2" cstate="print"/>
          <a:srcRect/>
          <a:stretch>
            <a:fillRect/>
          </a:stretch>
        </p:blipFill>
        <p:spPr bwMode="auto">
          <a:xfrm>
            <a:off x="1403648" y="1700808"/>
            <a:ext cx="6000024" cy="2204467"/>
          </a:xfrm>
          <a:prstGeom prst="rect">
            <a:avLst/>
          </a:prstGeom>
          <a:noFill/>
          <a:ln w="9525">
            <a:noFill/>
            <a:miter lim="800000"/>
            <a:headEnd/>
            <a:tailEnd/>
          </a:ln>
        </p:spPr>
      </p:pic>
      <p:sp>
        <p:nvSpPr>
          <p:cNvPr id="4" name="Прямоугольник 3"/>
          <p:cNvSpPr/>
          <p:nvPr/>
        </p:nvSpPr>
        <p:spPr>
          <a:xfrm>
            <a:off x="683568" y="4221088"/>
            <a:ext cx="7920880" cy="2308324"/>
          </a:xfrm>
          <a:prstGeom prst="rect">
            <a:avLst/>
          </a:prstGeom>
        </p:spPr>
        <p:txBody>
          <a:bodyPr wrap="square">
            <a:spAutoFit/>
          </a:bodyPr>
          <a:lstStyle/>
          <a:p>
            <a:pPr indent="442913" algn="just"/>
            <a:endParaRPr lang="ru-RU" sz="2400" dirty="0" smtClean="0"/>
          </a:p>
          <a:p>
            <a:pPr indent="442913" algn="just"/>
            <a:r>
              <a:rPr lang="ru-RU" sz="2400" dirty="0" smtClean="0"/>
              <a:t>Используйте </a:t>
            </a:r>
            <a:r>
              <a:rPr lang="ru-RU" sz="2400" dirty="0"/>
              <a:t>ту же концепцию для ткачихи: сделайте общий план, как </a:t>
            </a:r>
            <a:r>
              <a:rPr lang="ru-RU" sz="2400" dirty="0" smtClean="0"/>
              <a:t>ткачиха продевает </a:t>
            </a:r>
            <a:r>
              <a:rPr lang="ru-RU" sz="2400" dirty="0"/>
              <a:t>нить сквозь основу ковра, а затем сделайте крупный план того же действия. В </a:t>
            </a:r>
            <a:r>
              <a:rPr lang="ru-RU" sz="2400" dirty="0" smtClean="0"/>
              <a:t>процессе </a:t>
            </a:r>
            <a:r>
              <a:rPr lang="ru-RU" sz="2400" dirty="0"/>
              <a:t>монтажа вы объедините их так, чтобы они </a:t>
            </a:r>
            <a:r>
              <a:rPr lang="ru-RU" sz="2400" dirty="0" smtClean="0"/>
              <a:t>согласовывались </a:t>
            </a:r>
            <a:r>
              <a:rPr lang="ru-RU" sz="2400" dirty="0"/>
              <a:t>с </a:t>
            </a:r>
            <a:r>
              <a:rPr lang="ru-RU" sz="2400" dirty="0" smtClean="0"/>
              <a:t>действием.</a:t>
            </a:r>
            <a:endParaRPr lang="ru-RU" sz="2400" dirty="0"/>
          </a:p>
        </p:txBody>
      </p:sp>
      <p:sp>
        <p:nvSpPr>
          <p:cNvPr id="5" name="Прямоугольник 4"/>
          <p:cNvSpPr/>
          <p:nvPr/>
        </p:nvSpPr>
        <p:spPr>
          <a:xfrm>
            <a:off x="827584" y="3861048"/>
            <a:ext cx="8064896" cy="830997"/>
          </a:xfrm>
          <a:prstGeom prst="rect">
            <a:avLst/>
          </a:prstGeom>
        </p:spPr>
        <p:txBody>
          <a:bodyPr wrap="square">
            <a:spAutoFit/>
          </a:bodyPr>
          <a:lstStyle/>
          <a:p>
            <a:pPr indent="357188"/>
            <a:r>
              <a:rPr lang="ru-RU" sz="2400" dirty="0" smtClean="0"/>
              <a:t>Вместо того</a:t>
            </a:r>
            <a:r>
              <a:rPr lang="ru-RU" sz="2400" dirty="0"/>
              <a:t>, чтобы снять все это одним </a:t>
            </a:r>
            <a:r>
              <a:rPr lang="ru-RU" sz="2400" dirty="0" smtClean="0"/>
              <a:t>планом, можно </a:t>
            </a:r>
            <a:r>
              <a:rPr lang="ru-RU" sz="2400" dirty="0"/>
              <a:t>сделать три </a:t>
            </a:r>
            <a:r>
              <a:rPr lang="ru-RU" sz="2400" dirty="0" smtClean="0"/>
              <a:t>плана.</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7860678" cy="1077218"/>
          </a:xfrm>
          <a:prstGeom prst="rect">
            <a:avLst/>
          </a:prstGeom>
        </p:spPr>
        <p:txBody>
          <a:bodyPr wrap="none">
            <a:spAutoFit/>
          </a:bodyPr>
          <a:lstStyle/>
          <a:p>
            <a:r>
              <a:rPr lang="ru-RU" sz="3200" dirty="0" smtClean="0">
                <a:solidFill>
                  <a:srgbClr val="FFFF00"/>
                </a:solidFill>
              </a:rPr>
              <a:t>Избегайте использования быстрых панорам</a:t>
            </a:r>
          </a:p>
          <a:p>
            <a:pPr algn="ctr"/>
            <a:r>
              <a:rPr lang="ru-RU" sz="3200" dirty="0">
                <a:solidFill>
                  <a:srgbClr val="FFFF00"/>
                </a:solidFill>
              </a:rPr>
              <a:t> </a:t>
            </a:r>
            <a:r>
              <a:rPr lang="ru-RU" sz="3200" dirty="0" smtClean="0">
                <a:solidFill>
                  <a:srgbClr val="FFFF00"/>
                </a:solidFill>
              </a:rPr>
              <a:t>и резкого масштабирования</a:t>
            </a:r>
            <a:endParaRPr lang="ru-RU" sz="3200" dirty="0">
              <a:solidFill>
                <a:srgbClr val="FFFF00"/>
              </a:solidFill>
            </a:endParaRPr>
          </a:p>
        </p:txBody>
      </p:sp>
      <p:sp>
        <p:nvSpPr>
          <p:cNvPr id="3" name="Прямоугольник 2"/>
          <p:cNvSpPr/>
          <p:nvPr/>
        </p:nvSpPr>
        <p:spPr>
          <a:xfrm>
            <a:off x="395536" y="1700808"/>
            <a:ext cx="8389440" cy="4524315"/>
          </a:xfrm>
          <a:prstGeom prst="rect">
            <a:avLst/>
          </a:prstGeom>
        </p:spPr>
        <p:txBody>
          <a:bodyPr wrap="square">
            <a:spAutoFit/>
          </a:bodyPr>
          <a:lstStyle/>
          <a:p>
            <a:pPr indent="442913" algn="just"/>
            <a:r>
              <a:rPr lang="ru-RU" sz="2400" dirty="0"/>
              <a:t>Минимизируйте использование панорам </a:t>
            </a:r>
            <a:r>
              <a:rPr lang="ru-RU" sz="2400" dirty="0" smtClean="0"/>
              <a:t>и масштабирования</a:t>
            </a:r>
            <a:r>
              <a:rPr lang="ru-RU" sz="2400" dirty="0"/>
              <a:t>, </a:t>
            </a:r>
            <a:r>
              <a:rPr lang="ru-RU" sz="2400" dirty="0" smtClean="0"/>
              <a:t>напоминающих зрителям </a:t>
            </a:r>
            <a:r>
              <a:rPr lang="ru-RU" sz="2400" dirty="0"/>
              <a:t>о том, что они смотрят телевидение.</a:t>
            </a:r>
          </a:p>
          <a:p>
            <a:pPr indent="357188" algn="just"/>
            <a:r>
              <a:rPr lang="ru-RU" sz="2400" dirty="0"/>
              <a:t>Если вы используете масштабирование или панорамирование, делайте это с конкретной </a:t>
            </a:r>
            <a:r>
              <a:rPr lang="ru-RU" sz="2400" dirty="0" smtClean="0"/>
              <a:t>целью</a:t>
            </a:r>
            <a:r>
              <a:rPr lang="ru-RU" sz="2400" dirty="0"/>
              <a:t>: показать какой-то объект, перейти к объекту, на который пристально смотрит человек,</a:t>
            </a:r>
          </a:p>
          <a:p>
            <a:pPr indent="357188" algn="just"/>
            <a:r>
              <a:rPr lang="ru-RU" sz="2400" dirty="0"/>
              <a:t>или продолжить съемку развития события (как, например, в случае с плывущим листом).</a:t>
            </a:r>
          </a:p>
          <a:p>
            <a:pPr indent="357188" algn="just"/>
            <a:r>
              <a:rPr lang="ru-RU" sz="2400" dirty="0"/>
              <a:t>Медленный наезд, допускающий лишь незначительное изменение фокусного расстояния</a:t>
            </a:r>
            <a:r>
              <a:rPr lang="ru-RU" sz="2400" dirty="0" smtClean="0"/>
              <a:t>, может </a:t>
            </a:r>
            <a:r>
              <a:rPr lang="ru-RU" sz="2400" dirty="0"/>
              <a:t>добавить драматизма в видеоряд.</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908720"/>
            <a:ext cx="3404073" cy="584775"/>
          </a:xfrm>
          <a:prstGeom prst="rect">
            <a:avLst/>
          </a:prstGeom>
        </p:spPr>
        <p:txBody>
          <a:bodyPr wrap="none">
            <a:spAutoFit/>
          </a:bodyPr>
          <a:lstStyle/>
          <a:p>
            <a:r>
              <a:rPr lang="ru-RU" sz="3200" dirty="0" smtClean="0">
                <a:solidFill>
                  <a:srgbClr val="FFFF00"/>
                </a:solidFill>
              </a:rPr>
              <a:t>Съемка перебивок</a:t>
            </a:r>
            <a:endParaRPr lang="ru-RU" sz="3200" dirty="0">
              <a:solidFill>
                <a:srgbClr val="FFFF00"/>
              </a:solidFill>
            </a:endParaRPr>
          </a:p>
        </p:txBody>
      </p:sp>
      <p:sp>
        <p:nvSpPr>
          <p:cNvPr id="3" name="Прямоугольник 2"/>
          <p:cNvSpPr/>
          <p:nvPr/>
        </p:nvSpPr>
        <p:spPr>
          <a:xfrm>
            <a:off x="323528" y="1595021"/>
            <a:ext cx="8568952" cy="4493538"/>
          </a:xfrm>
          <a:prstGeom prst="rect">
            <a:avLst/>
          </a:prstGeom>
        </p:spPr>
        <p:txBody>
          <a:bodyPr wrap="square">
            <a:spAutoFit/>
          </a:bodyPr>
          <a:lstStyle/>
          <a:p>
            <a:pPr indent="357188" algn="just"/>
            <a:r>
              <a:rPr lang="ru-RU" sz="2200" dirty="0"/>
              <a:t>Избегайте резких переходов, снимая вставляемые кадры. </a:t>
            </a:r>
            <a:r>
              <a:rPr lang="ru-RU" sz="2200" i="1" dirty="0"/>
              <a:t>Резкий переход — это переход, </a:t>
            </a:r>
            <a:r>
              <a:rPr lang="ru-RU" sz="2200" i="1" dirty="0" smtClean="0"/>
              <a:t>ко</a:t>
            </a:r>
            <a:r>
              <a:rPr lang="ru-RU" sz="2200" dirty="0" smtClean="0"/>
              <a:t>торый </a:t>
            </a:r>
            <a:r>
              <a:rPr lang="ru-RU" sz="2200" dirty="0"/>
              <a:t>разрывает нить повествования в сознании зрителя. </a:t>
            </a:r>
            <a:r>
              <a:rPr lang="ru-RU" sz="2200" i="1" dirty="0"/>
              <a:t>Перебивка — это кадр, </a:t>
            </a:r>
            <a:r>
              <a:rPr lang="ru-RU" sz="2200" i="1" dirty="0" smtClean="0"/>
              <a:t>который </a:t>
            </a:r>
            <a:r>
              <a:rPr lang="ru-RU" sz="2200" dirty="0" smtClean="0"/>
              <a:t>снимается </a:t>
            </a:r>
            <a:r>
              <a:rPr lang="ru-RU" sz="2200" dirty="0"/>
              <a:t>отдельно от текущего кадра и исправляет резкие переходы.</a:t>
            </a:r>
          </a:p>
          <a:p>
            <a:pPr indent="357188" algn="just"/>
            <a:r>
              <a:rPr lang="ru-RU" sz="2200" dirty="0"/>
              <a:t>Перебивки широко используются в интервью, когда, например, необходимо </a:t>
            </a:r>
            <a:r>
              <a:rPr lang="ru-RU" sz="2200" dirty="0" smtClean="0"/>
              <a:t>соединить вместе </a:t>
            </a:r>
            <a:r>
              <a:rPr lang="ru-RU" sz="2200" dirty="0"/>
              <a:t>две 10-секундные реплики человека, в результате чего происходит внезапное </a:t>
            </a:r>
            <a:r>
              <a:rPr lang="ru-RU" sz="2200" dirty="0" smtClean="0"/>
              <a:t>перемещение </a:t>
            </a:r>
            <a:r>
              <a:rPr lang="ru-RU" sz="2200" dirty="0"/>
              <a:t>интервьюируемого. Чтобы избежать подобного резкого перехода — </a:t>
            </a:r>
            <a:r>
              <a:rPr lang="ru-RU" sz="2200" dirty="0" smtClean="0"/>
              <a:t>внезапного дезориентирующего </a:t>
            </a:r>
            <a:r>
              <a:rPr lang="ru-RU" sz="2200" dirty="0"/>
              <a:t>смещения, снимите перебивку. Это может быть общий план, </a:t>
            </a:r>
            <a:r>
              <a:rPr lang="ru-RU" sz="2200" dirty="0" smtClean="0"/>
              <a:t>крупный план </a:t>
            </a:r>
            <a:r>
              <a:rPr lang="ru-RU" sz="2200" dirty="0"/>
              <a:t>руки или кадр репортера, снятый из-за плеча интервьюируемого. Затем эту </a:t>
            </a:r>
            <a:r>
              <a:rPr lang="ru-RU" sz="2200" dirty="0" smtClean="0"/>
              <a:t>перебивку можно </a:t>
            </a:r>
            <a:r>
              <a:rPr lang="ru-RU" sz="2200" dirty="0"/>
              <a:t>использовать в месте соединения двух реплик, чтобы скрыть резкий </a:t>
            </a:r>
            <a:r>
              <a:rPr lang="ru-RU" sz="2200" dirty="0" smtClean="0"/>
              <a:t>переход.</a:t>
            </a:r>
            <a:endParaRPr lang="ru-RU"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848872" cy="1938992"/>
          </a:xfrm>
          <a:prstGeom prst="rect">
            <a:avLst/>
          </a:prstGeom>
        </p:spPr>
        <p:txBody>
          <a:bodyPr wrap="square">
            <a:spAutoFit/>
          </a:bodyPr>
          <a:lstStyle/>
          <a:p>
            <a:pPr indent="357188" algn="just"/>
            <a:r>
              <a:rPr lang="ru-RU" sz="2000" dirty="0" smtClean="0"/>
              <a:t>Подобную технику можно также использовать при съемке спортивных мероприятий</a:t>
            </a:r>
          </a:p>
          <a:p>
            <a:pPr indent="357188" algn="just"/>
            <a:r>
              <a:rPr lang="ru-RU" sz="2000" dirty="0" smtClean="0"/>
              <a:t>Переход от одного общего плана игроков на поле к другому общему плану может оказаться дезориентирующим. Если снять табло или реакцию зрителей на трибуне, с помощью этих перебивок можно избежать резких переходов.</a:t>
            </a:r>
            <a:endParaRPr lang="ru-RU" sz="2000" dirty="0"/>
          </a:p>
        </p:txBody>
      </p:sp>
      <p:pic>
        <p:nvPicPr>
          <p:cNvPr id="3" name="Picture 2"/>
          <p:cNvPicPr>
            <a:picLocks noChangeAspect="1" noChangeArrowheads="1"/>
          </p:cNvPicPr>
          <p:nvPr/>
        </p:nvPicPr>
        <p:blipFill>
          <a:blip r:embed="rId2" cstate="print"/>
          <a:srcRect/>
          <a:stretch>
            <a:fillRect/>
          </a:stretch>
        </p:blipFill>
        <p:spPr bwMode="auto">
          <a:xfrm>
            <a:off x="611560" y="2996952"/>
            <a:ext cx="8096250" cy="2857500"/>
          </a:xfrm>
          <a:prstGeom prst="rect">
            <a:avLst/>
          </a:prstGeom>
          <a:noFill/>
          <a:ln w="9525">
            <a:noFill/>
            <a:miter lim="800000"/>
            <a:headEnd/>
            <a:tailEnd/>
          </a:ln>
        </p:spPr>
      </p:pic>
      <p:sp>
        <p:nvSpPr>
          <p:cNvPr id="4" name="Прямоугольник 3"/>
          <p:cNvSpPr/>
          <p:nvPr/>
        </p:nvSpPr>
        <p:spPr>
          <a:xfrm>
            <a:off x="683568" y="5949280"/>
            <a:ext cx="8208912" cy="646331"/>
          </a:xfrm>
          <a:prstGeom prst="rect">
            <a:avLst/>
          </a:prstGeom>
        </p:spPr>
        <p:txBody>
          <a:bodyPr wrap="square">
            <a:spAutoFit/>
          </a:bodyPr>
          <a:lstStyle/>
          <a:p>
            <a:pPr algn="ctr"/>
            <a:r>
              <a:rPr lang="ru-RU" dirty="0" smtClean="0"/>
              <a:t>Рис. Перебивка</a:t>
            </a:r>
            <a:r>
              <a:rPr lang="ru-RU" dirty="0"/>
              <a:t>, демонстрирующая реакцию толпы, позволяет избежать</a:t>
            </a:r>
          </a:p>
          <a:p>
            <a:pPr algn="ctr"/>
            <a:r>
              <a:rPr lang="ru-RU" dirty="0"/>
              <a:t>резких переходов в репортаже с боя быков на острове Суматра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404664"/>
            <a:ext cx="4065537" cy="584775"/>
          </a:xfrm>
          <a:prstGeom prst="rect">
            <a:avLst/>
          </a:prstGeom>
        </p:spPr>
        <p:txBody>
          <a:bodyPr wrap="none">
            <a:spAutoFit/>
          </a:bodyPr>
          <a:lstStyle/>
          <a:p>
            <a:r>
              <a:rPr lang="ru-RU" sz="3200" dirty="0" smtClean="0">
                <a:solidFill>
                  <a:srgbClr val="FFFF00"/>
                </a:solidFill>
              </a:rPr>
              <a:t>Правило 180 градусов</a:t>
            </a:r>
            <a:endParaRPr lang="ru-RU" sz="3200" dirty="0">
              <a:solidFill>
                <a:srgbClr val="FFFF00"/>
              </a:solidFill>
            </a:endParaRPr>
          </a:p>
        </p:txBody>
      </p:sp>
      <p:pic>
        <p:nvPicPr>
          <p:cNvPr id="8194" name="Picture 2"/>
          <p:cNvPicPr>
            <a:picLocks noChangeAspect="1" noChangeArrowheads="1"/>
          </p:cNvPicPr>
          <p:nvPr/>
        </p:nvPicPr>
        <p:blipFill>
          <a:blip r:embed="rId2" cstate="print"/>
          <a:srcRect/>
          <a:stretch>
            <a:fillRect/>
          </a:stretch>
        </p:blipFill>
        <p:spPr bwMode="auto">
          <a:xfrm>
            <a:off x="395536" y="1340768"/>
            <a:ext cx="3900556" cy="4320480"/>
          </a:xfrm>
          <a:prstGeom prst="rect">
            <a:avLst/>
          </a:prstGeom>
          <a:noFill/>
          <a:ln w="9525">
            <a:noFill/>
            <a:miter lim="800000"/>
            <a:headEnd/>
            <a:tailEnd/>
          </a:ln>
        </p:spPr>
      </p:pic>
      <p:sp>
        <p:nvSpPr>
          <p:cNvPr id="4" name="Прямоугольник 3"/>
          <p:cNvSpPr/>
          <p:nvPr/>
        </p:nvSpPr>
        <p:spPr>
          <a:xfrm>
            <a:off x="4644008" y="1124744"/>
            <a:ext cx="4176464" cy="4708981"/>
          </a:xfrm>
          <a:prstGeom prst="rect">
            <a:avLst/>
          </a:prstGeom>
        </p:spPr>
        <p:txBody>
          <a:bodyPr wrap="square">
            <a:spAutoFit/>
          </a:bodyPr>
          <a:lstStyle/>
          <a:p>
            <a:pPr indent="442913" algn="just"/>
            <a:r>
              <a:rPr lang="ru-RU" sz="2000" dirty="0"/>
              <a:t>Нарушение правила 180° — это еще одна причина разрыва нити повествования в </a:t>
            </a:r>
            <a:r>
              <a:rPr lang="ru-RU" sz="2000" dirty="0" smtClean="0"/>
              <a:t>сознании зрителя</a:t>
            </a:r>
          </a:p>
          <a:p>
            <a:pPr algn="just"/>
            <a:r>
              <a:rPr lang="ru-RU" sz="2000" dirty="0" smtClean="0"/>
              <a:t>Например</a:t>
            </a:r>
            <a:r>
              <a:rPr lang="ru-RU" sz="2000" dirty="0"/>
              <a:t>, если вы берете интервью, и ваша видеокамера находится со стороны правого плеча </a:t>
            </a:r>
            <a:r>
              <a:rPr lang="ru-RU" sz="2000" dirty="0" smtClean="0"/>
              <a:t>интервьюируемого</a:t>
            </a:r>
            <a:r>
              <a:rPr lang="ru-RU" sz="2000" dirty="0"/>
              <a:t>, обратные вставляемые кадры должны также сниматься со стороны </a:t>
            </a:r>
            <a:r>
              <a:rPr lang="ru-RU" sz="2000" dirty="0" smtClean="0"/>
              <a:t>правого </a:t>
            </a:r>
            <a:r>
              <a:rPr lang="ru-RU" sz="2000" dirty="0"/>
              <a:t>плеча интервьюируемого. Благодаря этому ваша видеокамера будет находиться по </a:t>
            </a:r>
            <a:r>
              <a:rPr lang="ru-RU" sz="2000" dirty="0" smtClean="0"/>
              <a:t>одну сторону </a:t>
            </a:r>
            <a:r>
              <a:rPr lang="ru-RU" sz="2000" dirty="0"/>
              <a:t>плоскости — воображаемой вертикальной стены, проходящей между </a:t>
            </a:r>
            <a:r>
              <a:rPr lang="ru-RU" sz="2000" dirty="0" smtClean="0"/>
              <a:t>интервьюируемым </a:t>
            </a:r>
            <a:r>
              <a:rPr lang="ru-RU" sz="2000" dirty="0"/>
              <a:t>и репортером.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Создание фильма</a:t>
            </a:r>
            <a:endParaRPr lang="ru-RU" dirty="0"/>
          </a:p>
        </p:txBody>
      </p:sp>
      <p:sp>
        <p:nvSpPr>
          <p:cNvPr id="8" name="TextBox 7"/>
          <p:cNvSpPr txBox="1"/>
          <p:nvPr/>
        </p:nvSpPr>
        <p:spPr>
          <a:xfrm>
            <a:off x="467544" y="1412776"/>
            <a:ext cx="8424936" cy="1200329"/>
          </a:xfrm>
          <a:prstGeom prst="rect">
            <a:avLst/>
          </a:prstGeom>
          <a:noFill/>
        </p:spPr>
        <p:txBody>
          <a:bodyPr wrap="square" rtlCol="0">
            <a:spAutoFit/>
          </a:bodyPr>
          <a:lstStyle/>
          <a:p>
            <a:r>
              <a:rPr lang="ru-RU" sz="2400" dirty="0" err="1" smtClean="0">
                <a:solidFill>
                  <a:srgbClr val="FFFF00"/>
                </a:solidFill>
              </a:rPr>
              <a:t>Препродакшн</a:t>
            </a:r>
            <a:r>
              <a:rPr lang="ru-RU" sz="2400" dirty="0" smtClean="0"/>
              <a:t> включает все подготовительные мероприятия, начиная с обдумывания сюжета и заканчивая написанием сценария (если он используется).</a:t>
            </a:r>
            <a:endParaRPr lang="ru-RU" sz="2400" dirty="0"/>
          </a:p>
        </p:txBody>
      </p:sp>
      <p:sp>
        <p:nvSpPr>
          <p:cNvPr id="9" name="TextBox 8"/>
          <p:cNvSpPr txBox="1"/>
          <p:nvPr/>
        </p:nvSpPr>
        <p:spPr>
          <a:xfrm>
            <a:off x="467544" y="3068960"/>
            <a:ext cx="8136904" cy="2585323"/>
          </a:xfrm>
          <a:prstGeom prst="rect">
            <a:avLst/>
          </a:prstGeom>
          <a:noFill/>
        </p:spPr>
        <p:txBody>
          <a:bodyPr wrap="square" rtlCol="0">
            <a:spAutoFit/>
          </a:bodyPr>
          <a:lstStyle/>
          <a:p>
            <a:pPr algn="just"/>
            <a:r>
              <a:rPr lang="ru-RU" dirty="0" smtClean="0"/>
              <a:t>Возьмем, к примеру, семейный отдых. Неплохо подумать о том, чем вы будете заниматься на отдыхе, и гарантированно снять видеоматериал о каждом важном событии. Предварительное планирование поможет вам не забыть о какой-нибудь важной части фильма. Для подобного типа предварительного планирования удобно использовать список кадров или </a:t>
            </a:r>
            <a:r>
              <a:rPr lang="ru-RU" dirty="0" err="1" smtClean="0">
                <a:solidFill>
                  <a:schemeClr val="bg2">
                    <a:lumMod val="40000"/>
                    <a:lumOff val="60000"/>
                  </a:schemeClr>
                </a:solidFill>
              </a:rPr>
              <a:t>кадроплан</a:t>
            </a:r>
            <a:r>
              <a:rPr lang="ru-RU" dirty="0" smtClean="0"/>
              <a:t>. В этом плане просто перечисляются кадры, которые вы хотите видеть в вашем фильме. Как только кадр будет снят, он вычеркивается из этого списка. Вы можете всегда добавлять новые кадры в этот план, но предварительное размышление об основных элементах вашего фильма окажет незаменимую помощь.</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TextBox 2"/>
          <p:cNvSpPr txBox="1"/>
          <p:nvPr/>
        </p:nvSpPr>
        <p:spPr>
          <a:xfrm>
            <a:off x="395536" y="1484784"/>
            <a:ext cx="8280920" cy="1938992"/>
          </a:xfrm>
          <a:prstGeom prst="rect">
            <a:avLst/>
          </a:prstGeom>
          <a:noFill/>
        </p:spPr>
        <p:txBody>
          <a:bodyPr wrap="square" rtlCol="0">
            <a:spAutoFit/>
          </a:bodyPr>
          <a:lstStyle/>
          <a:p>
            <a:r>
              <a:rPr lang="ru-RU" sz="2400" dirty="0" err="1">
                <a:solidFill>
                  <a:srgbClr val="FFFF00"/>
                </a:solidFill>
              </a:rPr>
              <a:t>Продакшн</a:t>
            </a:r>
            <a:r>
              <a:rPr lang="ru-RU" sz="2400" dirty="0"/>
              <a:t>. Съемка кадра для фильма — это вид искусства. Кинооператоры должны много думать в процессе съемки. Кинооператор отвечает за то, что находится в картинке, а что — нет, достаточно ли освещения и записывает ли камера звук события или нет. </a:t>
            </a:r>
          </a:p>
        </p:txBody>
      </p:sp>
      <p:sp>
        <p:nvSpPr>
          <p:cNvPr id="4" name="TextBox 3"/>
          <p:cNvSpPr txBox="1"/>
          <p:nvPr/>
        </p:nvSpPr>
        <p:spPr>
          <a:xfrm>
            <a:off x="395536" y="3933056"/>
            <a:ext cx="6120680" cy="2308324"/>
          </a:xfrm>
          <a:prstGeom prst="rect">
            <a:avLst/>
          </a:prstGeom>
          <a:noFill/>
        </p:spPr>
        <p:txBody>
          <a:bodyPr wrap="square" rtlCol="0">
            <a:spAutoFit/>
          </a:bodyPr>
          <a:lstStyle/>
          <a:p>
            <a:r>
              <a:rPr lang="ru-RU" dirty="0" smtClean="0"/>
              <a:t>Во-первых, определите, что вы хотите снять.</a:t>
            </a:r>
          </a:p>
          <a:p>
            <a:r>
              <a:rPr lang="ru-RU" dirty="0" smtClean="0"/>
              <a:t>Во-вторых, для достижения наилучших результатов необходимо использовать штатив. Если нужно использовать масштабирование, старайтесь делать это плавно и медленно. </a:t>
            </a:r>
          </a:p>
          <a:p>
            <a:r>
              <a:rPr lang="ru-RU" dirty="0" smtClean="0"/>
              <a:t>В-третьих, убедитесь, что объект съемки достаточно освещен. Обычно лучше всего снимать видео в тени, чтобы выровнять освещение и избежать появления глубоких теней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6804248" y="3284984"/>
            <a:ext cx="209527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TextBox 2"/>
          <p:cNvSpPr txBox="1"/>
          <p:nvPr/>
        </p:nvSpPr>
        <p:spPr>
          <a:xfrm>
            <a:off x="683568" y="1916832"/>
            <a:ext cx="7992888" cy="830997"/>
          </a:xfrm>
          <a:prstGeom prst="rect">
            <a:avLst/>
          </a:prstGeom>
          <a:noFill/>
        </p:spPr>
        <p:txBody>
          <a:bodyPr wrap="square" rtlCol="0">
            <a:spAutoFit/>
          </a:bodyPr>
          <a:lstStyle/>
          <a:p>
            <a:r>
              <a:rPr lang="ru-RU" sz="2400" dirty="0" err="1">
                <a:solidFill>
                  <a:srgbClr val="FFFF00"/>
                </a:solidFill>
              </a:rPr>
              <a:t>Постпродакшн</a:t>
            </a:r>
            <a:r>
              <a:rPr lang="ru-RU" sz="2400" dirty="0"/>
              <a:t> – воплощение своих замыслов на </a:t>
            </a:r>
            <a:r>
              <a:rPr lang="ru-RU" sz="2400" dirty="0" smtClean="0"/>
              <a:t>компьютере с помощью компьютерных программ.</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Советы по видеосъемке</a:t>
            </a:r>
            <a:endParaRPr lang="ru-RU" dirty="0"/>
          </a:p>
        </p:txBody>
      </p:sp>
      <p:sp>
        <p:nvSpPr>
          <p:cNvPr id="4" name="Прямоугольник 3"/>
          <p:cNvSpPr/>
          <p:nvPr/>
        </p:nvSpPr>
        <p:spPr>
          <a:xfrm>
            <a:off x="2339752" y="1268760"/>
            <a:ext cx="4555863" cy="584775"/>
          </a:xfrm>
          <a:prstGeom prst="rect">
            <a:avLst/>
          </a:prstGeom>
        </p:spPr>
        <p:txBody>
          <a:bodyPr wrap="none">
            <a:spAutoFit/>
          </a:bodyPr>
          <a:lstStyle/>
          <a:p>
            <a:r>
              <a:rPr lang="ru-RU" sz="3200" dirty="0" smtClean="0">
                <a:solidFill>
                  <a:srgbClr val="FFFF00"/>
                </a:solidFill>
              </a:rPr>
              <a:t>Съемка крупным планом</a:t>
            </a:r>
            <a:endParaRPr lang="ru-RU" sz="3200" dirty="0">
              <a:solidFill>
                <a:srgbClr val="FFFF00"/>
              </a:solidFill>
            </a:endParaRPr>
          </a:p>
        </p:txBody>
      </p:sp>
      <p:sp>
        <p:nvSpPr>
          <p:cNvPr id="5" name="Прямоугольник 4"/>
          <p:cNvSpPr/>
          <p:nvPr/>
        </p:nvSpPr>
        <p:spPr>
          <a:xfrm>
            <a:off x="395536" y="1988840"/>
            <a:ext cx="8208912" cy="4093428"/>
          </a:xfrm>
          <a:prstGeom prst="rect">
            <a:avLst/>
          </a:prstGeom>
        </p:spPr>
        <p:txBody>
          <a:bodyPr wrap="square">
            <a:spAutoFit/>
          </a:bodyPr>
          <a:lstStyle/>
          <a:p>
            <a:pPr indent="442913" algn="just"/>
            <a:r>
              <a:rPr lang="ru-RU" sz="3200" dirty="0" smtClean="0"/>
              <a:t>Кадры, снятые крупным планом, пробираются в сознание людей. </a:t>
            </a:r>
          </a:p>
          <a:p>
            <a:pPr indent="442913" algn="just"/>
            <a:r>
              <a:rPr lang="ru-RU" sz="2800" dirty="0" smtClean="0"/>
              <a:t>Будьте постоянно начеку, чтобы снять этот кадр или последовательность кадров, которая эффективно раскроет повествование. Это может быть просто человек, закрывающий дверь, одевающий колпачок на ручку, кормящий собаку, выключающий свет или выпускающий из рук бабочку.</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88640"/>
            <a:ext cx="5225469" cy="584775"/>
          </a:xfrm>
          <a:prstGeom prst="rect">
            <a:avLst/>
          </a:prstGeom>
        </p:spPr>
        <p:txBody>
          <a:bodyPr wrap="none">
            <a:spAutoFit/>
          </a:bodyPr>
          <a:lstStyle/>
          <a:p>
            <a:r>
              <a:rPr lang="ru-RU" sz="3200" dirty="0" smtClean="0">
                <a:solidFill>
                  <a:srgbClr val="FFFF00"/>
                </a:solidFill>
              </a:rPr>
              <a:t>Съемка установочного кадра</a:t>
            </a:r>
            <a:endParaRPr lang="ru-RU" sz="3200" dirty="0">
              <a:solidFill>
                <a:srgbClr val="FFFF00"/>
              </a:solidFill>
            </a:endParaRPr>
          </a:p>
        </p:txBody>
      </p:sp>
      <p:sp>
        <p:nvSpPr>
          <p:cNvPr id="3" name="Прямоугольник 2"/>
          <p:cNvSpPr/>
          <p:nvPr/>
        </p:nvSpPr>
        <p:spPr>
          <a:xfrm>
            <a:off x="251520" y="764704"/>
            <a:ext cx="8352928" cy="3477875"/>
          </a:xfrm>
          <a:prstGeom prst="rect">
            <a:avLst/>
          </a:prstGeom>
        </p:spPr>
        <p:txBody>
          <a:bodyPr wrap="square">
            <a:spAutoFit/>
          </a:bodyPr>
          <a:lstStyle/>
          <a:p>
            <a:pPr indent="357188" algn="just"/>
            <a:r>
              <a:rPr lang="ru-RU" sz="2800" b="1" dirty="0" smtClean="0"/>
              <a:t>Установочный кадр </a:t>
            </a:r>
            <a:r>
              <a:rPr lang="ru-RU" sz="2400" dirty="0" smtClean="0"/>
              <a:t>подготавливает зрителя к следующей сцене, используя одно изображение И хотя </a:t>
            </a:r>
            <a:r>
              <a:rPr lang="ru-RU" sz="2400" dirty="0" err="1" smtClean="0"/>
              <a:t>сверхобщие</a:t>
            </a:r>
            <a:r>
              <a:rPr lang="ru-RU" sz="2400" dirty="0" smtClean="0"/>
              <a:t> планы справляются с этой ролью просто замечательно (в частности, съемка с воздуха), подумайте о других точках наблюдения: гонка, как ее видит пилот из своей кабины, крупный план скальпеля с отражающимся от его поверхности светом, байдарки, неистово погружающиеся в бурлящую вспененную воду. Изображение должно привлекать внимание зрителя и подготавливать его к повествованию.</a:t>
            </a:r>
            <a:endParaRPr lang="ru-RU" sz="2400" dirty="0"/>
          </a:p>
        </p:txBody>
      </p:sp>
      <p:pic>
        <p:nvPicPr>
          <p:cNvPr id="2050" name="Picture 2"/>
          <p:cNvPicPr>
            <a:picLocks noChangeAspect="1" noChangeArrowheads="1"/>
          </p:cNvPicPr>
          <p:nvPr/>
        </p:nvPicPr>
        <p:blipFill>
          <a:blip r:embed="rId2" cstate="print"/>
          <a:srcRect/>
          <a:stretch>
            <a:fillRect/>
          </a:stretch>
        </p:blipFill>
        <p:spPr bwMode="auto">
          <a:xfrm>
            <a:off x="1115616" y="4291127"/>
            <a:ext cx="7272808" cy="256687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548680"/>
            <a:ext cx="5040482" cy="1077218"/>
          </a:xfrm>
          <a:prstGeom prst="rect">
            <a:avLst/>
          </a:prstGeom>
        </p:spPr>
        <p:txBody>
          <a:bodyPr wrap="none">
            <a:spAutoFit/>
          </a:bodyPr>
          <a:lstStyle/>
          <a:p>
            <a:r>
              <a:rPr lang="ru-RU" sz="3200" dirty="0" smtClean="0">
                <a:solidFill>
                  <a:srgbClr val="FFFF00"/>
                </a:solidFill>
              </a:rPr>
              <a:t>Снимайте достаточное </a:t>
            </a:r>
          </a:p>
          <a:p>
            <a:r>
              <a:rPr lang="ru-RU" sz="3200" dirty="0" smtClean="0">
                <a:solidFill>
                  <a:srgbClr val="FFFF00"/>
                </a:solidFill>
              </a:rPr>
              <a:t>количество видеоматериала</a:t>
            </a:r>
            <a:endParaRPr lang="ru-RU" sz="3200" dirty="0">
              <a:solidFill>
                <a:srgbClr val="FFFF00"/>
              </a:solidFill>
            </a:endParaRPr>
          </a:p>
        </p:txBody>
      </p:sp>
      <p:sp>
        <p:nvSpPr>
          <p:cNvPr id="4" name="Прямоугольник 3"/>
          <p:cNvSpPr/>
          <p:nvPr/>
        </p:nvSpPr>
        <p:spPr>
          <a:xfrm>
            <a:off x="395536" y="2060848"/>
            <a:ext cx="8064896" cy="2677656"/>
          </a:xfrm>
          <a:prstGeom prst="rect">
            <a:avLst/>
          </a:prstGeom>
        </p:spPr>
        <p:txBody>
          <a:bodyPr wrap="square">
            <a:spAutoFit/>
          </a:bodyPr>
          <a:lstStyle/>
          <a:p>
            <a:pPr indent="714375" algn="just"/>
            <a:r>
              <a:rPr lang="ru-RU" sz="2800" dirty="0"/>
              <a:t>Снимайте намного больше </a:t>
            </a:r>
            <a:r>
              <a:rPr lang="ru-RU" sz="2800" dirty="0" smtClean="0"/>
              <a:t>видеоматериала</a:t>
            </a:r>
            <a:r>
              <a:rPr lang="ru-RU" sz="2800" dirty="0"/>
              <a:t>, чем будет использовано в готовом фильме. Неудивительно, если вы снимите в пять </a:t>
            </a:r>
            <a:r>
              <a:rPr lang="ru-RU" sz="2800" dirty="0" smtClean="0"/>
              <a:t>раз больше</a:t>
            </a:r>
            <a:r>
              <a:rPr lang="ru-RU" sz="2800" dirty="0"/>
              <a:t>. Давая себе такую свободу, вы сможете снять кадры, которые бы в противном случае</a:t>
            </a:r>
          </a:p>
          <a:p>
            <a:r>
              <a:rPr lang="ru-RU" sz="2800" dirty="0"/>
              <a:t>попросту потерялись.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548680"/>
            <a:ext cx="6518323" cy="584775"/>
          </a:xfrm>
          <a:prstGeom prst="rect">
            <a:avLst/>
          </a:prstGeom>
        </p:spPr>
        <p:txBody>
          <a:bodyPr wrap="none">
            <a:spAutoFit/>
          </a:bodyPr>
          <a:lstStyle/>
          <a:p>
            <a:r>
              <a:rPr lang="ru-RU" sz="3200" dirty="0" smtClean="0">
                <a:solidFill>
                  <a:srgbClr val="FFFF00"/>
                </a:solidFill>
              </a:rPr>
              <a:t>Придерживайтесь</a:t>
            </a:r>
            <a:r>
              <a:rPr lang="en-US" sz="3200" dirty="0" smtClean="0">
                <a:solidFill>
                  <a:srgbClr val="FFFF00"/>
                </a:solidFill>
              </a:rPr>
              <a:t> «</a:t>
            </a:r>
            <a:r>
              <a:rPr lang="ru-RU" sz="3200" dirty="0" smtClean="0">
                <a:solidFill>
                  <a:srgbClr val="FFFF00"/>
                </a:solidFill>
              </a:rPr>
              <a:t>правила третей</a:t>
            </a:r>
            <a:r>
              <a:rPr lang="en-US" sz="3200" dirty="0" smtClean="0">
                <a:solidFill>
                  <a:srgbClr val="FFFF00"/>
                </a:solidFill>
              </a:rPr>
              <a:t>»</a:t>
            </a:r>
            <a:endParaRPr lang="ru-RU" sz="3200" dirty="0">
              <a:solidFill>
                <a:srgbClr val="FFFF00"/>
              </a:solidFill>
            </a:endParaRPr>
          </a:p>
        </p:txBody>
      </p:sp>
      <p:pic>
        <p:nvPicPr>
          <p:cNvPr id="4098" name="Picture 2"/>
          <p:cNvPicPr>
            <a:picLocks noChangeAspect="1" noChangeArrowheads="1"/>
          </p:cNvPicPr>
          <p:nvPr/>
        </p:nvPicPr>
        <p:blipFill>
          <a:blip r:embed="rId2" cstate="print"/>
          <a:srcRect/>
          <a:stretch>
            <a:fillRect/>
          </a:stretch>
        </p:blipFill>
        <p:spPr bwMode="auto">
          <a:xfrm>
            <a:off x="683568" y="1340768"/>
            <a:ext cx="5419725" cy="3648075"/>
          </a:xfrm>
          <a:prstGeom prst="rect">
            <a:avLst/>
          </a:prstGeom>
          <a:noFill/>
          <a:ln w="9525">
            <a:noFill/>
            <a:miter lim="800000"/>
            <a:headEnd/>
            <a:tailEnd/>
          </a:ln>
        </p:spPr>
      </p:pic>
      <p:sp>
        <p:nvSpPr>
          <p:cNvPr id="4" name="Прямоугольник 3"/>
          <p:cNvSpPr/>
          <p:nvPr/>
        </p:nvSpPr>
        <p:spPr>
          <a:xfrm>
            <a:off x="6228184" y="1412776"/>
            <a:ext cx="2664296" cy="3416320"/>
          </a:xfrm>
          <a:prstGeom prst="rect">
            <a:avLst/>
          </a:prstGeom>
        </p:spPr>
        <p:txBody>
          <a:bodyPr wrap="square">
            <a:spAutoFit/>
          </a:bodyPr>
          <a:lstStyle/>
          <a:p>
            <a:pPr indent="357188" algn="just"/>
            <a:r>
              <a:rPr lang="ru-RU" dirty="0"/>
              <a:t>Это правило называется </a:t>
            </a:r>
            <a:r>
              <a:rPr lang="ru-RU" i="1" dirty="0"/>
              <a:t>«правилом третей», но правильней было бы назвать его правилом</a:t>
            </a:r>
          </a:p>
          <a:p>
            <a:r>
              <a:rPr lang="ru-RU" dirty="0" smtClean="0"/>
              <a:t>Четырех </a:t>
            </a:r>
            <a:r>
              <a:rPr lang="ru-RU" dirty="0" err="1" smtClean="0"/>
              <a:t>ересекающихся</a:t>
            </a:r>
            <a:r>
              <a:rPr lang="ru-RU" dirty="0" smtClean="0"/>
              <a:t> </a:t>
            </a:r>
            <a:r>
              <a:rPr lang="ru-RU" dirty="0"/>
              <a:t>линий </a:t>
            </a:r>
            <a:r>
              <a:rPr lang="ru-RU" dirty="0" smtClean="0"/>
              <a:t>Снимая </a:t>
            </a:r>
            <a:r>
              <a:rPr lang="ru-RU" dirty="0"/>
              <a:t>кадр, представьте, что ваш </a:t>
            </a:r>
            <a:r>
              <a:rPr lang="ru-RU" dirty="0" smtClean="0"/>
              <a:t>видоискатель. </a:t>
            </a:r>
            <a:r>
              <a:rPr lang="ru-RU" dirty="0"/>
              <a:t>разделен двумя горизонтальными и двумя вертикальными линиями. </a:t>
            </a:r>
          </a:p>
        </p:txBody>
      </p:sp>
      <p:sp>
        <p:nvSpPr>
          <p:cNvPr id="5" name="Прямоугольник 4"/>
          <p:cNvSpPr/>
          <p:nvPr/>
        </p:nvSpPr>
        <p:spPr>
          <a:xfrm>
            <a:off x="611560" y="5085184"/>
            <a:ext cx="8136904" cy="646331"/>
          </a:xfrm>
          <a:prstGeom prst="rect">
            <a:avLst/>
          </a:prstGeom>
        </p:spPr>
        <p:txBody>
          <a:bodyPr wrap="square">
            <a:spAutoFit/>
          </a:bodyPr>
          <a:lstStyle/>
          <a:p>
            <a:r>
              <a:rPr lang="ru-RU" dirty="0" smtClean="0"/>
              <a:t>Снимаемый объект должен располагаться вдоль этих линий или около одного из четырех пересечений, но не в центре изображения.</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548680"/>
            <a:ext cx="6110968" cy="584775"/>
          </a:xfrm>
          <a:prstGeom prst="rect">
            <a:avLst/>
          </a:prstGeom>
        </p:spPr>
        <p:txBody>
          <a:bodyPr wrap="none">
            <a:spAutoFit/>
          </a:bodyPr>
          <a:lstStyle/>
          <a:p>
            <a:r>
              <a:rPr lang="ru-RU" sz="3200" dirty="0" smtClean="0">
                <a:solidFill>
                  <a:srgbClr val="FFFF00"/>
                </a:solidFill>
              </a:rPr>
              <a:t>Сохраняйте устойчивость камеры</a:t>
            </a:r>
            <a:endParaRPr lang="ru-RU" sz="3200" dirty="0">
              <a:solidFill>
                <a:srgbClr val="FFFF00"/>
              </a:solidFill>
            </a:endParaRPr>
          </a:p>
        </p:txBody>
      </p:sp>
      <p:sp>
        <p:nvSpPr>
          <p:cNvPr id="3" name="Прямоугольник 2"/>
          <p:cNvSpPr/>
          <p:nvPr/>
        </p:nvSpPr>
        <p:spPr>
          <a:xfrm>
            <a:off x="899592" y="1720840"/>
            <a:ext cx="7560840" cy="3970318"/>
          </a:xfrm>
          <a:prstGeom prst="rect">
            <a:avLst/>
          </a:prstGeom>
        </p:spPr>
        <p:txBody>
          <a:bodyPr wrap="square">
            <a:spAutoFit/>
          </a:bodyPr>
          <a:lstStyle/>
          <a:p>
            <a:pPr indent="357188" algn="just"/>
            <a:r>
              <a:rPr lang="ru-RU" sz="2800" dirty="0"/>
              <a:t>По возможности используйте штатив. Лучшие модели имеют подвижную головку, </a:t>
            </a:r>
            <a:r>
              <a:rPr lang="ru-RU" sz="2800" dirty="0" smtClean="0"/>
              <a:t>позволяющую </a:t>
            </a:r>
            <a:r>
              <a:rPr lang="ru-RU" sz="2800" dirty="0"/>
              <a:t>выполнять плавное панорамирование или наклоны.</a:t>
            </a:r>
          </a:p>
          <a:p>
            <a:pPr indent="357188" algn="just"/>
            <a:r>
              <a:rPr lang="ru-RU" sz="2800" dirty="0"/>
              <a:t>Если применение штатива невозможно, постарайтесь найти способ стабилизировать </a:t>
            </a:r>
            <a:r>
              <a:rPr lang="ru-RU" sz="2800" dirty="0" smtClean="0"/>
              <a:t>положение </a:t>
            </a:r>
            <a:r>
              <a:rPr lang="ru-RU" sz="2800" dirty="0"/>
              <a:t>камеры: прислонитесь к стене, поставьте локти на стол или поместите </a:t>
            </a:r>
            <a:r>
              <a:rPr lang="ru-RU" sz="2800" dirty="0" smtClean="0"/>
              <a:t>видеокамеру на </a:t>
            </a:r>
            <a:r>
              <a:rPr lang="ru-RU" sz="2800" dirty="0"/>
              <a:t>крупный устойчивый объект.</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ysClr val="windowText" lastClr="000000"/>
      </a:dk1>
      <a:lt1>
        <a:sysClr val="window" lastClr="FFFFFF"/>
      </a:lt1>
      <a:dk2>
        <a:srgbClr val="00267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TotalTime>
  <Words>1322</Words>
  <Application>Microsoft Office PowerPoint</Application>
  <PresentationFormat>Экран (4:3)</PresentationFormat>
  <Paragraphs>69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Введение в цифровое видео</vt:lpstr>
      <vt:lpstr>Создание фильма</vt:lpstr>
      <vt:lpstr>Презентация PowerPoint</vt:lpstr>
      <vt:lpstr>Презентация PowerPoint</vt:lpstr>
      <vt:lpstr>Советы по видеосъемке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цифровое видео</dc:title>
  <dc:creator>Елена</dc:creator>
  <cp:lastModifiedBy>Lena</cp:lastModifiedBy>
  <cp:revision>11</cp:revision>
  <dcterms:created xsi:type="dcterms:W3CDTF">2013-11-17T11:53:11Z</dcterms:created>
  <dcterms:modified xsi:type="dcterms:W3CDTF">2015-08-29T06:47:41Z</dcterms:modified>
</cp:coreProperties>
</file>