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87" r:id="rId4"/>
    <p:sldId id="265" r:id="rId5"/>
    <p:sldId id="278" r:id="rId6"/>
    <p:sldId id="266" r:id="rId7"/>
    <p:sldId id="279" r:id="rId8"/>
    <p:sldId id="268" r:id="rId9"/>
    <p:sldId id="280" r:id="rId10"/>
    <p:sldId id="270" r:id="rId11"/>
    <p:sldId id="281" r:id="rId12"/>
    <p:sldId id="272" r:id="rId13"/>
    <p:sldId id="282" r:id="rId14"/>
    <p:sldId id="274" r:id="rId15"/>
    <p:sldId id="283" r:id="rId16"/>
    <p:sldId id="276" r:id="rId17"/>
    <p:sldId id="284" r:id="rId18"/>
    <p:sldId id="277" r:id="rId19"/>
    <p:sldId id="286" r:id="rId20"/>
    <p:sldId id="288" r:id="rId21"/>
    <p:sldId id="289" r:id="rId22"/>
    <p:sldId id="259" r:id="rId23"/>
    <p:sldId id="261" r:id="rId24"/>
    <p:sldId id="258" r:id="rId25"/>
    <p:sldId id="291" r:id="rId26"/>
    <p:sldId id="292" r:id="rId27"/>
    <p:sldId id="293" r:id="rId28"/>
    <p:sldId id="294" r:id="rId29"/>
    <p:sldId id="295" r:id="rId30"/>
    <p:sldId id="296" r:id="rId31"/>
    <p:sldId id="262" r:id="rId32"/>
    <p:sldId id="26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1" autoAdjust="0"/>
    <p:restoredTop sz="86369" autoAdjust="0"/>
  </p:normalViewPr>
  <p:slideViewPr>
    <p:cSldViewPr>
      <p:cViewPr varScale="1">
        <p:scale>
          <a:sx n="64" d="100"/>
          <a:sy n="64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3F16FE-1548-45D0-8A6D-6365CB65C6CE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3A61D1-7BE4-46AD-8A5C-3DD179EC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310C-8075-4503-8CCC-C3248E0DFC2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4E46B-5615-4DBC-BD53-89E233B4F29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E86952-8EBB-48CF-80DC-8605CABA660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4" r:id="rId2"/>
    <p:sldLayoutId id="2147483826" r:id="rId3"/>
    <p:sldLayoutId id="2147483823" r:id="rId4"/>
    <p:sldLayoutId id="2147483822" r:id="rId5"/>
    <p:sldLayoutId id="2147483821" r:id="rId6"/>
    <p:sldLayoutId id="2147483827" r:id="rId7"/>
    <p:sldLayoutId id="2147483828" r:id="rId8"/>
    <p:sldLayoutId id="2147483829" r:id="rId9"/>
    <p:sldLayoutId id="2147483820" r:id="rId10"/>
    <p:sldLayoutId id="2147483830" r:id="rId11"/>
    <p:sldLayoutId id="21474838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s5539.vkontakte.ru/u21104750/-14/x_2a8736a5.jpg" TargetMode="External"/><Relationship Id="rId13" Type="http://schemas.openxmlformats.org/officeDocument/2006/relationships/hyperlink" Target="http://img-fotki.yandex.ru/get/5807/ivan-bobchinskij.1108/0_8dbfe_3cbb4d1_XL" TargetMode="External"/><Relationship Id="rId18" Type="http://schemas.openxmlformats.org/officeDocument/2006/relationships/hyperlink" Target="http://www.etn-rs.ru/images/Znaki_bezopasnosti/Znaki_dorojnoi_bezopasnosti/big/285.gif" TargetMode="External"/><Relationship Id="rId26" Type="http://schemas.openxmlformats.org/officeDocument/2006/relationships/hyperlink" Target="http://www.samolety-poezda.ru/info/64/" TargetMode="External"/><Relationship Id="rId3" Type="http://schemas.openxmlformats.org/officeDocument/2006/relationships/image" Target="../media/image34.png"/><Relationship Id="rId21" Type="http://schemas.openxmlformats.org/officeDocument/2006/relationships/hyperlink" Target="http://www.myspace.com/friendsafekeeping" TargetMode="External"/><Relationship Id="rId7" Type="http://schemas.openxmlformats.org/officeDocument/2006/relationships/hyperlink" Target="http://smi2.ru/data/fckuploads/0351812.jpg" TargetMode="External"/><Relationship Id="rId12" Type="http://schemas.openxmlformats.org/officeDocument/2006/relationships/hyperlink" Target="http://i025.radikal.ru/0912/f2/0db19e2cebac.jpg" TargetMode="External"/><Relationship Id="rId17" Type="http://schemas.openxmlformats.org/officeDocument/2006/relationships/hyperlink" Target="http://www.vizteh.ru/upload/information_system_18/5/9/2/item_592/information_items_592.jpg" TargetMode="External"/><Relationship Id="rId25" Type="http://schemas.openxmlformats.org/officeDocument/2006/relationships/hyperlink" Target="http://www.metromost.com/alb/051.htm" TargetMode="External"/><Relationship Id="rId2" Type="http://schemas.openxmlformats.org/officeDocument/2006/relationships/hyperlink" Target="http://www.animationfactory.com/" TargetMode="External"/><Relationship Id="rId16" Type="http://schemas.openxmlformats.org/officeDocument/2006/relationships/hyperlink" Target="http://900igr.net/datai/okruzhajuschij-mir/Znaki/0004-005-ZHeleznodorozhnyj-pereezd.png" TargetMode="External"/><Relationship Id="rId20" Type="http://schemas.openxmlformats.org/officeDocument/2006/relationships/hyperlink" Target="http://steampunker.ru/blog/art_workshop/113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tobazar.od.ua/cars_foto/60393_e4qzpuahpq74448.jpg" TargetMode="External"/><Relationship Id="rId11" Type="http://schemas.openxmlformats.org/officeDocument/2006/relationships/hyperlink" Target="http://www.vse-znaykin.ru/img/cosmo/nositel.jpg" TargetMode="External"/><Relationship Id="rId24" Type="http://schemas.openxmlformats.org/officeDocument/2006/relationships/hyperlink" Target="http://www.omskinform.ru/main.php?id=1&amp;nid=33567" TargetMode="External"/><Relationship Id="rId5" Type="http://schemas.openxmlformats.org/officeDocument/2006/relationships/hyperlink" Target="http://ruprom-image.s3.amazonaws.com/651061_w640_h640_82.1.jpg" TargetMode="External"/><Relationship Id="rId15" Type="http://schemas.openxmlformats.org/officeDocument/2006/relationships/hyperlink" Target="http://www.ustltd.com/img/images/1_28.gif" TargetMode="External"/><Relationship Id="rId23" Type="http://schemas.openxmlformats.org/officeDocument/2006/relationships/hyperlink" Target="http://www.tvc.ru/bcastArticle.aspx?vid=7dcff09c-5f0d-4f2b-b155-c7d1c4e82d85" TargetMode="External"/><Relationship Id="rId28" Type="http://schemas.openxmlformats.org/officeDocument/2006/relationships/hyperlink" Target="http://ruskerealie.zcu.cz/r1-1A.php" TargetMode="External"/><Relationship Id="rId10" Type="http://schemas.openxmlformats.org/officeDocument/2006/relationships/hyperlink" Target="http://cs4319.vkontakte.ru/u8777807/132572702/x_265d494b.jpg" TargetMode="External"/><Relationship Id="rId19" Type="http://schemas.openxmlformats.org/officeDocument/2006/relationships/hyperlink" Target="http://www.vishivay.com/forum/showtopic/1853/17.html" TargetMode="External"/><Relationship Id="rId4" Type="http://schemas.openxmlformats.org/officeDocument/2006/relationships/hyperlink" Target="http://www.avtorinok.ru/photo/Suzuki_Swift_Rally_Car_pic_16748.jpg" TargetMode="External"/><Relationship Id="rId9" Type="http://schemas.openxmlformats.org/officeDocument/2006/relationships/hyperlink" Target="http://transmap.ru/upload/static/transport/avia/tu_204.jpg" TargetMode="External"/><Relationship Id="rId14" Type="http://schemas.openxmlformats.org/officeDocument/2006/relationships/hyperlink" Target="http://img-fotki.yandex.ru/get/4405/igo-shev.a2/0_50fd2_25ac13ff_XL" TargetMode="External"/><Relationship Id="rId22" Type="http://schemas.openxmlformats.org/officeDocument/2006/relationships/hyperlink" Target="http://pu3-buzuluk.okis.ru/servis.html" TargetMode="External"/><Relationship Id="rId27" Type="http://schemas.openxmlformats.org/officeDocument/2006/relationships/hyperlink" Target="http://www.chaspik.spb.ru/tag/vokza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49275"/>
            <a:ext cx="6769100" cy="1366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47FFD1"/>
                </a:solidFill>
                <a:latin typeface="Times New Roman" pitchFamily="18" charset="0"/>
                <a:cs typeface="Times New Roman" pitchFamily="18" charset="0"/>
              </a:rPr>
              <a:t>Моделирование. </a:t>
            </a:r>
            <a:br>
              <a:rPr lang="ru-RU" sz="3200" b="1" smtClean="0">
                <a:solidFill>
                  <a:srgbClr val="47FFD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47FFD1"/>
                </a:solidFill>
                <a:latin typeface="Times New Roman" pitchFamily="18" charset="0"/>
                <a:cs typeface="Times New Roman" pitchFamily="18" charset="0"/>
              </a:rPr>
              <a:t>из бумаги</a:t>
            </a:r>
            <a:endParaRPr lang="ru-RU" sz="6600" smtClean="0">
              <a:solidFill>
                <a:srgbClr val="47FFD1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4103687" cy="1366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сувенир- паровоз</a:t>
            </a:r>
          </a:p>
        </p:txBody>
      </p:sp>
      <p:pic>
        <p:nvPicPr>
          <p:cNvPr id="9220" name="Рисунок 3" descr="http://festival.1september.ru/articles/419996/im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141663"/>
            <a:ext cx="2808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 каком порту бывал мой друг,</a:t>
            </a:r>
            <a:br>
              <a:rPr lang="ru-RU" smtClean="0"/>
            </a:br>
            <a:r>
              <a:rPr lang="ru-RU" smtClean="0"/>
              <a:t>Где вовсе нет воды вокруг?</a:t>
            </a:r>
            <a:br>
              <a:rPr lang="ru-RU" smtClean="0"/>
            </a:br>
            <a:r>
              <a:rPr lang="ru-RU" smtClean="0"/>
              <a:t>Но в этот порт все время шли</a:t>
            </a:r>
            <a:br>
              <a:rPr lang="ru-RU" smtClean="0"/>
            </a:br>
            <a:r>
              <a:rPr lang="ru-RU" smtClean="0"/>
              <a:t>С людьми и грузом корабли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аэропорт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" name="Рисунок 19" descr="аэропор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284538"/>
            <a:ext cx="3060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загадка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Что за птица:</a:t>
            </a:r>
            <a:br>
              <a:rPr lang="ru-RU" smtClean="0"/>
            </a:br>
            <a:r>
              <a:rPr lang="ru-RU" smtClean="0"/>
              <a:t>Песен не поет,</a:t>
            </a:r>
            <a:br>
              <a:rPr lang="ru-RU" smtClean="0"/>
            </a:br>
            <a:r>
              <a:rPr lang="ru-RU" smtClean="0"/>
              <a:t>Гнезда не вьет,</a:t>
            </a:r>
            <a:br>
              <a:rPr lang="ru-RU" smtClean="0"/>
            </a:br>
            <a:r>
              <a:rPr lang="ru-RU" smtClean="0"/>
              <a:t>Людей и груз везет.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самолет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" name="Рисунок 22" descr="самолет.jpg"/>
          <p:cNvPicPr>
            <a:picLocks noChangeAspect="1"/>
          </p:cNvPicPr>
          <p:nvPr/>
        </p:nvPicPr>
        <p:blipFill>
          <a:blip r:embed="rId2"/>
          <a:srcRect l="-783" t="14925" r="5447" b="14250"/>
          <a:stretch>
            <a:fillRect/>
          </a:stretch>
        </p:blipFill>
        <p:spPr bwMode="auto">
          <a:xfrm>
            <a:off x="2916238" y="2708275"/>
            <a:ext cx="34575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Удивительный вагон!</a:t>
            </a:r>
            <a:br>
              <a:rPr lang="ru-RU" smtClean="0"/>
            </a:br>
            <a:r>
              <a:rPr lang="ru-RU" smtClean="0"/>
              <a:t>Посудите сами:</a:t>
            </a:r>
            <a:br>
              <a:rPr lang="ru-RU" smtClean="0"/>
            </a:br>
            <a:r>
              <a:rPr lang="ru-RU" smtClean="0"/>
              <a:t>Рельсы в воздухе, а он</a:t>
            </a:r>
            <a:br>
              <a:rPr lang="ru-RU" smtClean="0"/>
            </a:br>
            <a:r>
              <a:rPr lang="ru-RU" smtClean="0"/>
              <a:t>Держит их руками.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троллейбус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" name="Рисунок 25" descr="троллейбус.jpg"/>
          <p:cNvPicPr>
            <a:picLocks noChangeAspect="1"/>
          </p:cNvPicPr>
          <p:nvPr/>
        </p:nvPicPr>
        <p:blipFill>
          <a:blip r:embed="rId2"/>
          <a:srcRect r="12836"/>
          <a:stretch>
            <a:fillRect/>
          </a:stretch>
        </p:blipFill>
        <p:spPr bwMode="auto">
          <a:xfrm>
            <a:off x="3132138" y="3141663"/>
            <a:ext cx="25923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Ни пера, ни крыла,</a:t>
            </a:r>
            <a:br>
              <a:rPr lang="ru-RU" smtClean="0"/>
            </a:br>
            <a:r>
              <a:rPr lang="ru-RU" smtClean="0"/>
              <a:t>А быстрее орла. </a:t>
            </a:r>
            <a:br>
              <a:rPr lang="ru-RU" smtClean="0"/>
            </a:br>
            <a:r>
              <a:rPr lang="ru-RU" smtClean="0"/>
              <a:t>Только выпустит хвост -</a:t>
            </a:r>
            <a:br>
              <a:rPr lang="ru-RU" smtClean="0"/>
            </a:br>
            <a:r>
              <a:rPr lang="ru-RU" smtClean="0"/>
              <a:t>Понесется до звезд.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ракета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" name="Рисунок 29" descr="раке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636838"/>
            <a:ext cx="1905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кросворд</a:t>
            </a:r>
          </a:p>
        </p:txBody>
      </p:sp>
      <p:pic>
        <p:nvPicPr>
          <p:cNvPr id="47108" name="Рисунок 3" descr="http://festival.1september.ru/articles/419996/img1.gi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1413" y="2757488"/>
            <a:ext cx="1781175" cy="2714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4" name="Рисунок 2" descr="http://festival.1september.ru/articles/419996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76250"/>
            <a:ext cx="37465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16238" y="3213100"/>
            <a:ext cx="431800" cy="264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т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рактор</a:t>
            </a: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276600" y="3213100"/>
            <a:ext cx="431800" cy="2282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р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акета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8400" y="3213100"/>
            <a:ext cx="434975" cy="264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а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втобус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175" y="333375"/>
            <a:ext cx="431800" cy="3743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автомаши</a:t>
            </a:r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н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а</a:t>
            </a: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flipH="1">
            <a:off x="4500563" y="3213100"/>
            <a:ext cx="368300" cy="264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с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амолёт</a:t>
            </a: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59338" y="1773238"/>
            <a:ext cx="431800" cy="301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аэро</a:t>
            </a:r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п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орт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1500" y="2492375"/>
            <a:ext cx="431800" cy="301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ве</a:t>
            </a:r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р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толет</a:t>
            </a: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flipH="1">
            <a:off x="5292725" y="2492375"/>
            <a:ext cx="368300" cy="3743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тр</a:t>
            </a:r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о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ллейбус</a:t>
            </a:r>
            <a:endParaRPr lang="ru-RU"/>
          </a:p>
        </p:txBody>
      </p:sp>
      <p:sp>
        <p:nvSpPr>
          <p:cNvPr id="2" name="TextBox 9"/>
          <p:cNvSpPr txBox="1"/>
          <p:nvPr/>
        </p:nvSpPr>
        <p:spPr>
          <a:xfrm>
            <a:off x="6084888" y="3213100"/>
            <a:ext cx="431800" cy="44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pitchFamily="34" charset="0"/>
              </a:rPr>
              <a:t>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Не летает, не жужжит,</a:t>
            </a:r>
            <a:br>
              <a:rPr lang="ru-RU" smtClean="0"/>
            </a:br>
            <a:r>
              <a:rPr lang="ru-RU" smtClean="0"/>
              <a:t>Жук по улице бежит,</a:t>
            </a:r>
            <a:br>
              <a:rPr lang="ru-RU" smtClean="0"/>
            </a:br>
            <a:r>
              <a:rPr lang="ru-RU" smtClean="0"/>
              <a:t>И горят в глазах жука</a:t>
            </a:r>
            <a:br>
              <a:rPr lang="ru-RU" smtClean="0"/>
            </a:br>
            <a:r>
              <a:rPr lang="ru-RU" smtClean="0"/>
              <a:t>Два блестящих огонька.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паровоз Черепановых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033838" y="406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2" name="Рисунок 2" descr="пар"/>
          <p:cNvPicPr>
            <a:picLocks noChangeAspect="1" noChangeArrowheads="1"/>
          </p:cNvPicPr>
          <p:nvPr/>
        </p:nvPicPr>
        <p:blipFill>
          <a:blip r:embed="rId2"/>
          <a:srcRect l="13043" r="18840" b="2899"/>
          <a:stretch>
            <a:fillRect/>
          </a:stretch>
        </p:blipFill>
        <p:spPr bwMode="auto">
          <a:xfrm>
            <a:off x="2916238" y="2636838"/>
            <a:ext cx="3600450" cy="335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Москва - Петербург</a:t>
            </a:r>
            <a:r>
              <a:rPr lang="ru-RU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898900" y="411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396" name="Рисунок 3" descr="москва питер ж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2843213" y="3141663"/>
            <a:ext cx="2995612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http://festival.1september.ru/articles/419996/im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756126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аровоз.jpg"/>
          <p:cNvPicPr>
            <a:picLocks noChangeAspect="1"/>
          </p:cNvPicPr>
          <p:nvPr/>
        </p:nvPicPr>
        <p:blipFill>
          <a:blip r:embed="rId4"/>
          <a:srcRect l="2477" t="50000" r="4608"/>
          <a:stretch>
            <a:fillRect/>
          </a:stretch>
        </p:blipFill>
        <p:spPr bwMode="auto">
          <a:xfrm>
            <a:off x="468313" y="1916113"/>
            <a:ext cx="8166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1196752"/>
            <a:ext cx="15841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Топка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4859338" y="1658938"/>
            <a:ext cx="288925" cy="162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19872" y="5085184"/>
            <a:ext cx="172819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Зольник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427538" y="3860800"/>
            <a:ext cx="288925" cy="1223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0152" y="908720"/>
            <a:ext cx="273630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3.Паровой котёл</a:t>
            </a:r>
          </a:p>
        </p:txBody>
      </p:sp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 flipH="1">
            <a:off x="6300788" y="1370013"/>
            <a:ext cx="1008062" cy="184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0072" y="5733256"/>
            <a:ext cx="320384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4.Дымовая коробка</a:t>
            </a:r>
          </a:p>
        </p:txBody>
      </p:sp>
      <p:cxnSp>
        <p:nvCxnSpPr>
          <p:cNvPr id="25" name="Прямая со стрелкой 24"/>
          <p:cNvCxnSpPr>
            <a:stCxn id="24" idx="0"/>
          </p:cNvCxnSpPr>
          <p:nvPr/>
        </p:nvCxnSpPr>
        <p:spPr>
          <a:xfrm flipV="1">
            <a:off x="6821488" y="3213100"/>
            <a:ext cx="630237" cy="2519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5576" y="908720"/>
            <a:ext cx="320384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5.Будка машиниста</a:t>
            </a:r>
          </a:p>
        </p:txBody>
      </p:sp>
      <p:cxnSp>
        <p:nvCxnSpPr>
          <p:cNvPr id="36" name="Прямая со стрелкой 35"/>
          <p:cNvCxnSpPr>
            <a:stCxn id="35" idx="2"/>
          </p:cNvCxnSpPr>
          <p:nvPr/>
        </p:nvCxnSpPr>
        <p:spPr>
          <a:xfrm>
            <a:off x="2357438" y="1370013"/>
            <a:ext cx="1709737" cy="169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1560" y="5733256"/>
            <a:ext cx="259228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6.Тендер с углём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1692275" y="3357563"/>
            <a:ext cx="719138" cy="237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979613" y="260350"/>
            <a:ext cx="4895850" cy="620713"/>
          </a:xfrm>
          <a:prstGeom prst="rect">
            <a:avLst/>
          </a:prstGeom>
        </p:spPr>
        <p:txBody>
          <a:bodyPr/>
          <a:lstStyle/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Модель паровоза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груз.поезд.jpg"/>
          <p:cNvPicPr>
            <a:picLocks noChangeAspect="1"/>
          </p:cNvPicPr>
          <p:nvPr/>
        </p:nvPicPr>
        <p:blipFill>
          <a:blip r:embed="rId3"/>
          <a:srcRect l="5595" t="12598" r="4886" b="1328"/>
          <a:stretch>
            <a:fillRect/>
          </a:stretch>
        </p:blipFill>
        <p:spPr bwMode="auto">
          <a:xfrm>
            <a:off x="468313" y="3644900"/>
            <a:ext cx="41036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пас.поезд.jpg"/>
          <p:cNvPicPr>
            <a:picLocks noChangeAspect="1"/>
          </p:cNvPicPr>
          <p:nvPr/>
        </p:nvPicPr>
        <p:blipFill>
          <a:blip r:embed="rId4"/>
          <a:srcRect t="10101" r="14563" b="8002"/>
          <a:stretch>
            <a:fillRect/>
          </a:stretch>
        </p:blipFill>
        <p:spPr bwMode="auto">
          <a:xfrm>
            <a:off x="4572000" y="476250"/>
            <a:ext cx="40322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95288" y="908050"/>
            <a:ext cx="4248150" cy="2089150"/>
          </a:xfrm>
          <a:prstGeom prst="rect">
            <a:avLst/>
          </a:prstGeom>
        </p:spPr>
        <p:txBody>
          <a:bodyPr/>
          <a:lstStyle/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Виды </a:t>
            </a:r>
          </a:p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ж</a:t>
            </a:r>
            <a:r>
              <a:rPr lang="ru-RU" sz="4400" kern="0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елезнодорожного</a:t>
            </a: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т</a:t>
            </a:r>
            <a:r>
              <a:rPr lang="ru-RU" sz="4400" kern="0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ранспорта</a:t>
            </a: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: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148263" y="3933825"/>
            <a:ext cx="3095625" cy="790575"/>
          </a:xfrm>
          <a:prstGeom prst="rect">
            <a:avLst/>
          </a:prstGeom>
        </p:spPr>
        <p:txBody>
          <a:bodyPr/>
          <a:lstStyle/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грузовой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716463" y="5084763"/>
            <a:ext cx="3851275" cy="792162"/>
          </a:xfrm>
          <a:prstGeom prst="rect">
            <a:avLst/>
          </a:prstGeom>
        </p:spPr>
        <p:txBody>
          <a:bodyPr/>
          <a:lstStyle/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пассажирский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4175125" cy="863600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4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Словарная работа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24300" y="52292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cs typeface="Times New Roman" pitchFamily="18" charset="0"/>
              </a:rPr>
              <a:t>в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3600">
                <a:cs typeface="Times New Roman" pitchFamily="18" charset="0"/>
              </a:rPr>
              <a:t>гон  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84438" y="2924175"/>
            <a:ext cx="4391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cs typeface="Times New Roman" pitchFamily="18" charset="0"/>
              </a:rPr>
              <a:t>п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3600" u="sng">
                <a:cs typeface="Times New Roman" pitchFamily="18" charset="0"/>
              </a:rPr>
              <a:t>сс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3600" u="sng">
                <a:cs typeface="Times New Roman" pitchFamily="18" charset="0"/>
              </a:rPr>
              <a:t>жи</a:t>
            </a:r>
            <a:r>
              <a:rPr lang="ru-RU" sz="3600">
                <a:cs typeface="Times New Roman" pitchFamily="18" charset="0"/>
              </a:rPr>
              <a:t>рский  по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е</a:t>
            </a:r>
            <a:r>
              <a:rPr lang="ru-RU" sz="3600">
                <a:cs typeface="Times New Roman" pitchFamily="18" charset="0"/>
              </a:rPr>
              <a:t>з</a:t>
            </a:r>
            <a:r>
              <a:rPr lang="ru-RU" sz="3600">
                <a:solidFill>
                  <a:srgbClr val="00B0F0"/>
                </a:solidFill>
                <a:cs typeface="Times New Roman" pitchFamily="18" charset="0"/>
              </a:rPr>
              <a:t>д</a:t>
            </a:r>
            <a:r>
              <a:rPr lang="ru-RU" sz="3600">
                <a:cs typeface="Times New Roman" pitchFamily="18" charset="0"/>
              </a:rPr>
              <a:t>    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31913" y="1773238"/>
            <a:ext cx="6624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cs typeface="Times New Roman" pitchFamily="18" charset="0"/>
              </a:rPr>
              <a:t>ж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е</a:t>
            </a:r>
            <a:r>
              <a:rPr lang="ru-RU" sz="3600">
                <a:cs typeface="Times New Roman" pitchFamily="18" charset="0"/>
              </a:rPr>
              <a:t>л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е</a:t>
            </a:r>
            <a:r>
              <a:rPr lang="ru-RU" sz="3600">
                <a:cs typeface="Times New Roman" pitchFamily="18" charset="0"/>
              </a:rPr>
              <a:t>зн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3600">
                <a:cs typeface="Times New Roman" pitchFamily="18" charset="0"/>
              </a:rPr>
              <a:t>д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3600">
                <a:cs typeface="Times New Roman" pitchFamily="18" charset="0"/>
              </a:rPr>
              <a:t>рожный  трансп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3600">
                <a:cs typeface="Times New Roman" pitchFamily="18" charset="0"/>
              </a:rPr>
              <a:t>р</a:t>
            </a:r>
            <a:r>
              <a:rPr lang="ru-RU" sz="3600">
                <a:solidFill>
                  <a:srgbClr val="00B0F0"/>
                </a:solidFill>
                <a:cs typeface="Times New Roman" pitchFamily="18" charset="0"/>
              </a:rPr>
              <a:t>т</a:t>
            </a:r>
            <a:r>
              <a:rPr lang="ru-RU" sz="3600">
                <a:cs typeface="Times New Roman" pitchFamily="18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08400" y="4076700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cs typeface="Times New Roman" pitchFamily="18" charset="0"/>
              </a:rPr>
              <a:t>п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3600">
                <a:cs typeface="Times New Roman" pitchFamily="18" charset="0"/>
              </a:rPr>
              <a:t>р</a:t>
            </a:r>
            <a:r>
              <a:rPr lang="ru-RU" sz="360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3600">
                <a:cs typeface="Times New Roman" pitchFamily="18" charset="0"/>
              </a:rPr>
              <a:t>во</a:t>
            </a:r>
            <a:r>
              <a:rPr lang="ru-RU" sz="3600">
                <a:solidFill>
                  <a:srgbClr val="00B0F0"/>
                </a:solidFill>
                <a:cs typeface="Times New Roman" pitchFamily="18" charset="0"/>
              </a:rPr>
              <a:t>з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Паровоз, паровоз</a:t>
            </a:r>
            <a:br>
              <a:rPr lang="ru-RU" smtClean="0"/>
            </a:br>
            <a:r>
              <a:rPr lang="ru-RU" smtClean="0"/>
              <a:t>Новенький, блестящий. </a:t>
            </a:r>
            <a:br>
              <a:rPr lang="ru-RU" smtClean="0"/>
            </a:br>
            <a:r>
              <a:rPr lang="ru-RU" smtClean="0"/>
              <a:t>Он вагоны везет,</a:t>
            </a:r>
            <a:br>
              <a:rPr lang="ru-RU" smtClean="0"/>
            </a:br>
            <a:r>
              <a:rPr lang="ru-RU" smtClean="0"/>
              <a:t>Точно настоящий.</a:t>
            </a:r>
          </a:p>
        </p:txBody>
      </p:sp>
      <p:pic>
        <p:nvPicPr>
          <p:cNvPr id="11" name="Рисунок 10" descr="2057440e72f818bb0756492437692be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836613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Кто едет в поезде?</a:t>
            </a:r>
            <a:br>
              <a:rPr lang="ru-RU" smtClean="0"/>
            </a:br>
            <a:r>
              <a:rPr lang="ru-RU" smtClean="0"/>
              <a:t>Машинист, проводник </a:t>
            </a:r>
          </a:p>
        </p:txBody>
      </p:sp>
      <p:pic>
        <p:nvPicPr>
          <p:cNvPr id="40" name="Рисунок 39" descr="mal44b.jpg"/>
          <p:cNvPicPr>
            <a:picLocks noChangeAspect="1"/>
          </p:cNvPicPr>
          <p:nvPr/>
        </p:nvPicPr>
        <p:blipFill>
          <a:blip r:embed="rId2"/>
          <a:srcRect t="5267" r="16371" b="5267"/>
          <a:stretch>
            <a:fillRect/>
          </a:stretch>
        </p:blipFill>
        <p:spPr bwMode="auto">
          <a:xfrm>
            <a:off x="1258888" y="3644900"/>
            <a:ext cx="28082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051-051.jpg"/>
          <p:cNvPicPr>
            <a:picLocks noChangeAspect="1"/>
          </p:cNvPicPr>
          <p:nvPr/>
        </p:nvPicPr>
        <p:blipFill>
          <a:blip r:embed="rId3"/>
          <a:srcRect l="14563" t="14563" r="12201" b="46455"/>
          <a:stretch>
            <a:fillRect/>
          </a:stretch>
        </p:blipFill>
        <p:spPr bwMode="auto">
          <a:xfrm>
            <a:off x="4500563" y="3644900"/>
            <a:ext cx="2808287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Повара, дежурный. Бригадир, постовой 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" name="Рисунок 47" descr="uyzhnyi_ural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508500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1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81525"/>
            <a:ext cx="24495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пов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0" y="2238375"/>
            <a:ext cx="31242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Пассажиры – люди.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" name="Рисунок 51" descr="Untitled-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852738"/>
            <a:ext cx="396081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965450" y="2652713"/>
            <a:ext cx="3213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Дальняя, дальняя, </a:t>
            </a:r>
            <a:br>
              <a:rPr lang="ru-RU"/>
            </a:br>
            <a:r>
              <a:rPr lang="ru-RU"/>
              <a:t>Дальняя дорога -</a:t>
            </a:r>
            <a:br>
              <a:rPr lang="ru-RU"/>
            </a:br>
            <a:r>
              <a:rPr lang="ru-RU"/>
              <a:t>Вдоль нашего класса</a:t>
            </a:r>
            <a:br>
              <a:rPr lang="ru-RU"/>
            </a:br>
            <a:r>
              <a:rPr lang="ru-RU"/>
              <a:t>Прямо до порога.</a:t>
            </a:r>
          </a:p>
        </p:txBody>
      </p:sp>
      <p:pic>
        <p:nvPicPr>
          <p:cNvPr id="17" name="Рисунок 16" descr="da13e4478c54e37d2ce983586921d4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052513"/>
            <a:ext cx="1511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автомашина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автомашина.jpg"/>
          <p:cNvPicPr>
            <a:picLocks noChangeAspect="1"/>
          </p:cNvPicPr>
          <p:nvPr/>
        </p:nvPicPr>
        <p:blipFill>
          <a:blip r:embed="rId2"/>
          <a:srcRect l="6688" t="22438" r="5704" b="19814"/>
          <a:stretch>
            <a:fillRect/>
          </a:stretch>
        </p:blipFill>
        <p:spPr bwMode="auto">
          <a:xfrm>
            <a:off x="2843213" y="3573463"/>
            <a:ext cx="28813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491038" y="408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6564" name="Рисунок 5" descr="SNV12588"/>
          <p:cNvPicPr>
            <a:picLocks noChangeAspect="1" noChangeArrowheads="1"/>
          </p:cNvPicPr>
          <p:nvPr/>
        </p:nvPicPr>
        <p:blipFill>
          <a:blip r:embed="rId2"/>
          <a:srcRect l="20706" t="14346" r="19583" b="16916"/>
          <a:stretch>
            <a:fillRect/>
          </a:stretch>
        </p:blipFill>
        <p:spPr bwMode="auto">
          <a:xfrm>
            <a:off x="2195513" y="1916113"/>
            <a:ext cx="4795837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39975" y="260350"/>
            <a:ext cx="417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buSzPct val="100000"/>
              <a:defRPr/>
            </a:pPr>
            <a:r>
              <a:rPr lang="ru-RU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Times New Roman" pitchFamily="18" charset="0"/>
                <a:sym typeface="Times New Roman" pitchFamily="18" charset="0"/>
              </a:rPr>
              <a:t>Дорожные  знаки</a:t>
            </a:r>
          </a:p>
        </p:txBody>
      </p:sp>
      <p:pic>
        <p:nvPicPr>
          <p:cNvPr id="3" name="Рисунок 2" descr="жел.без.шлаг.png"/>
          <p:cNvPicPr>
            <a:picLocks noChangeAspect="1"/>
          </p:cNvPicPr>
          <p:nvPr/>
        </p:nvPicPr>
        <p:blipFill>
          <a:blip r:embed="rId2" cstate="print"/>
          <a:srcRect l="4240" t="5002" r="6720" b="4965"/>
          <a:stretch>
            <a:fillRect/>
          </a:stretch>
        </p:blipFill>
        <p:spPr>
          <a:xfrm>
            <a:off x="1403648" y="980728"/>
            <a:ext cx="1932215" cy="1656184"/>
          </a:xfrm>
          <a:prstGeom prst="flowChartExtra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781300"/>
            <a:ext cx="410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железнодорожный переезд </a:t>
            </a:r>
          </a:p>
          <a:p>
            <a:pPr algn="ctr"/>
            <a:r>
              <a:rPr lang="ru-RU" i="1"/>
              <a:t>со шлагбаумом</a:t>
            </a:r>
            <a:endParaRPr lang="ru-RU"/>
          </a:p>
        </p:txBody>
      </p:sp>
      <p:pic>
        <p:nvPicPr>
          <p:cNvPr id="6" name="Рисунок 5" descr="жел.с.шлаг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908050"/>
            <a:ext cx="1925637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781300"/>
            <a:ext cx="3887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железнодорожный переезд </a:t>
            </a:r>
          </a:p>
          <a:p>
            <a:pPr algn="ctr"/>
            <a:r>
              <a:rPr lang="ru-RU" i="1"/>
              <a:t>без шлагбаума</a:t>
            </a:r>
            <a:endParaRPr lang="ru-RU"/>
          </a:p>
        </p:txBody>
      </p:sp>
      <p:pic>
        <p:nvPicPr>
          <p:cNvPr id="8" name="Рисунок 7" descr="одно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076700"/>
            <a:ext cx="2139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2988" y="5589588"/>
            <a:ext cx="2665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однопутная железная дорога</a:t>
            </a:r>
          </a:p>
        </p:txBody>
      </p:sp>
      <p:pic>
        <p:nvPicPr>
          <p:cNvPr id="10" name="Рисунок 9" descr="мнгр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756025"/>
            <a:ext cx="20891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9700" y="5589588"/>
            <a:ext cx="2736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многопутная железная дорога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5940425" y="5589588"/>
            <a:ext cx="143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ru-RU" sz="1200">
                <a:solidFill>
                  <a:srgbClr val="FFFF00"/>
                </a:solidFill>
                <a:cs typeface="Times New Roman" pitchFamily="18" charset="0"/>
                <a:sym typeface="Times New Roman" pitchFamily="18" charset="0"/>
              </a:rPr>
              <a:t>Источник шаблона</a:t>
            </a:r>
          </a:p>
        </p:txBody>
      </p:sp>
      <p:sp>
        <p:nvSpPr>
          <p:cNvPr id="16387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508625" y="5949950"/>
            <a:ext cx="2376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ru-RU" sz="1200" b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www.animationfactory.com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572000" y="6165850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ru-RU" sz="1000" b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500 000 шаблонов PowerPoint, анимированных картинок, фоновых изображений и видеороликов для загрузки</a:t>
            </a:r>
          </a:p>
        </p:txBody>
      </p:sp>
      <p:pic>
        <p:nvPicPr>
          <p:cNvPr id="16389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876925"/>
            <a:ext cx="25193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124075" y="260350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FFFF00"/>
                </a:solidFill>
              </a:rPr>
              <a:t>Источники картинок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11188" y="476250"/>
            <a:ext cx="66246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автомашина – </a:t>
            </a:r>
            <a:r>
              <a:rPr lang="ru-RU" sz="1200" u="sng">
                <a:hlinkClick r:id="rId4"/>
              </a:rPr>
              <a:t>http://www.avtorinok.ru/photo/Suzuki_Swift_Rally_Car_pic_16748.jpg</a:t>
            </a:r>
            <a:endParaRPr lang="ru-RU" sz="1200" u="sng"/>
          </a:p>
          <a:p>
            <a:r>
              <a:rPr lang="ru-RU" sz="1200"/>
              <a:t>трактор –  </a:t>
            </a:r>
            <a:r>
              <a:rPr lang="ru-RU" sz="1200" u="sng">
                <a:hlinkClick r:id="rId5"/>
              </a:rPr>
              <a:t>http://ruprom-image.s3.amazonaws.com/651061_w640_h640_82.1.jpg</a:t>
            </a:r>
            <a:r>
              <a:rPr lang="ru-RU" sz="1200"/>
              <a:t> </a:t>
            </a:r>
          </a:p>
          <a:p>
            <a:r>
              <a:rPr lang="ru-RU" sz="1200"/>
              <a:t>автобус –  </a:t>
            </a:r>
            <a:r>
              <a:rPr lang="ru-RU" sz="1200" u="sng">
                <a:hlinkClick r:id="rId6"/>
              </a:rPr>
              <a:t>http://www.autobazar.od.ua/cars_foto/60393_e4qzpuahpq74448.jpg</a:t>
            </a:r>
            <a:endParaRPr lang="ru-RU" sz="1200"/>
          </a:p>
          <a:p>
            <a:r>
              <a:rPr lang="ru-RU" sz="1200"/>
              <a:t>вертолёт – </a:t>
            </a:r>
            <a:r>
              <a:rPr lang="ru-RU" sz="1200" u="sng">
                <a:hlinkClick r:id="rId7"/>
              </a:rPr>
              <a:t>http://smi2.ru/data/fckuploads/0351812.jpg</a:t>
            </a:r>
            <a:endParaRPr lang="ru-RU" sz="1200"/>
          </a:p>
          <a:p>
            <a:r>
              <a:rPr lang="ru-RU" sz="1200"/>
              <a:t>аэропорт – </a:t>
            </a:r>
            <a:r>
              <a:rPr lang="ru-RU" sz="1200" u="sng">
                <a:hlinkClick r:id="rId8"/>
              </a:rPr>
              <a:t>http://cs5539.vkontakte.ru/u21104750/-14/x_2a8736a5.jpg</a:t>
            </a:r>
            <a:endParaRPr lang="ru-RU" sz="1200"/>
          </a:p>
          <a:p>
            <a:r>
              <a:rPr lang="ru-RU" sz="1200"/>
              <a:t>самолёт –  </a:t>
            </a:r>
            <a:r>
              <a:rPr lang="ru-RU" sz="1200" u="sng">
                <a:hlinkClick r:id="rId9"/>
              </a:rPr>
              <a:t>http://transmap.ru/upload/static/transport/avia/tu_204.jpg</a:t>
            </a:r>
            <a:endParaRPr lang="ru-RU" sz="1200"/>
          </a:p>
          <a:p>
            <a:r>
              <a:rPr lang="ru-RU" sz="1200"/>
              <a:t>троллейбус – </a:t>
            </a:r>
            <a:r>
              <a:rPr lang="ru-RU" sz="1200" u="sng">
                <a:hlinkClick r:id="rId10"/>
              </a:rPr>
              <a:t>http://cs4319.vkontakte.ru/u8777807/132572702/x_265d494b.jpg</a:t>
            </a:r>
            <a:endParaRPr lang="ru-RU" sz="1200"/>
          </a:p>
          <a:p>
            <a:r>
              <a:rPr lang="ru-RU" sz="1200"/>
              <a:t>ракета –  </a:t>
            </a:r>
            <a:r>
              <a:rPr lang="ru-RU" sz="1200" u="sng">
                <a:hlinkClick r:id="rId11"/>
              </a:rPr>
              <a:t>http://www.vse-znaykin.ru/img/cosmo/nositel.jpg</a:t>
            </a:r>
            <a:endParaRPr lang="ru-RU" sz="1200"/>
          </a:p>
          <a:p>
            <a:r>
              <a:rPr lang="ru-RU" sz="1200"/>
              <a:t>модель паровоза –  </a:t>
            </a:r>
            <a:r>
              <a:rPr lang="ru-RU" sz="1200" u="sng">
                <a:hlinkClick r:id="rId12"/>
              </a:rPr>
              <a:t>http://i025.radikal.ru/0912/f2/0db19e2cebac.jpg</a:t>
            </a:r>
            <a:endParaRPr lang="ru-RU" sz="1200"/>
          </a:p>
          <a:p>
            <a:r>
              <a:rPr lang="ru-RU" sz="1200"/>
              <a:t>грузовой поезд – </a:t>
            </a:r>
            <a:r>
              <a:rPr lang="ru-RU" sz="1200" u="sng">
                <a:hlinkClick r:id="rId13"/>
              </a:rPr>
              <a:t>http://img-fotki.yandex.ru/get/5807/ivan-bobchinskij.1108/0_8dbfe_3cbb4d1_XL</a:t>
            </a:r>
            <a:endParaRPr lang="ru-RU" sz="1200"/>
          </a:p>
          <a:p>
            <a:r>
              <a:rPr lang="ru-RU" sz="1200"/>
              <a:t>пассажирский поезд –  </a:t>
            </a:r>
            <a:r>
              <a:rPr lang="ru-RU" sz="1200" u="sng">
                <a:hlinkClick r:id="rId14"/>
              </a:rPr>
              <a:t>http://img-fotki.yandex.ru/get/4405/igo-shev.a2/0_50fd2_25ac13ff_XL</a:t>
            </a:r>
            <a:endParaRPr lang="ru-RU" sz="1200"/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908175" y="2565400"/>
            <a:ext cx="2303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FFFF00"/>
                </a:solidFill>
              </a:rPr>
              <a:t>Источники дорожных знаков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11188" y="2781300"/>
            <a:ext cx="6624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железнодорожный переезд без шлагбаума –  </a:t>
            </a:r>
            <a:r>
              <a:rPr lang="ru-RU" sz="1200" u="sng">
                <a:hlinkClick r:id="rId15"/>
              </a:rPr>
              <a:t>http://www.ustltd.com/img/images/1_28.gif</a:t>
            </a:r>
            <a:endParaRPr lang="ru-RU" sz="1200"/>
          </a:p>
          <a:p>
            <a:r>
              <a:rPr lang="ru-RU" sz="1200"/>
              <a:t>железнодорожный переезд со шлагбаумом –</a:t>
            </a:r>
          </a:p>
          <a:p>
            <a:r>
              <a:rPr lang="ru-RU" sz="1200" u="sng">
                <a:hlinkClick r:id="rId16"/>
              </a:rPr>
              <a:t>http://900igr.net/datai/okruzhajuschij-mir/Znaki/0004-005-ZHeleznodorozhnyj-pereezd.png</a:t>
            </a:r>
            <a:endParaRPr lang="ru-RU" sz="1200"/>
          </a:p>
          <a:p>
            <a:r>
              <a:rPr lang="ru-RU" sz="1200"/>
              <a:t>однопутная железная дорога –  </a:t>
            </a:r>
            <a:r>
              <a:rPr lang="ru-RU" sz="1200" u="sng">
                <a:hlinkClick r:id="rId17"/>
              </a:rPr>
              <a:t>http://www.vizteh.ru/upload/information_system_18/5/9/2/item_592/information_items_592.jpg</a:t>
            </a:r>
            <a:endParaRPr lang="ru-RU" sz="1200"/>
          </a:p>
          <a:p>
            <a:r>
              <a:rPr lang="ru-RU" sz="1200"/>
              <a:t>многопутная железная дорога – </a:t>
            </a:r>
          </a:p>
          <a:p>
            <a:r>
              <a:rPr lang="ru-RU" sz="1200" u="sng">
                <a:hlinkClick r:id="rId18"/>
              </a:rPr>
              <a:t>http://www.etn-rs.ru/images/Znaki_bezopasnosti/Znaki_dorojnoi_bezopasnosti/big/285.gif</a:t>
            </a:r>
            <a:endParaRPr lang="ru-RU" sz="1200" u="sng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1908175" y="4221163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ru-RU" sz="1200">
                <a:solidFill>
                  <a:srgbClr val="FFFF00"/>
                </a:solidFill>
                <a:cs typeface="Times New Roman" pitchFamily="18" charset="0"/>
                <a:sym typeface="Times New Roman" pitchFamily="18" charset="0"/>
              </a:rPr>
              <a:t>Источники  физминутки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684213" y="4437063"/>
            <a:ext cx="61198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паровоз красный –  </a:t>
            </a:r>
            <a:r>
              <a:rPr lang="ru-RU" sz="1200" u="sng">
                <a:hlinkClick r:id="rId19"/>
              </a:rPr>
              <a:t>http://www.vishivay.com/forum/showtopic/1853/17.html</a:t>
            </a:r>
            <a:endParaRPr lang="ru-RU" sz="1200"/>
          </a:p>
          <a:p>
            <a:r>
              <a:rPr lang="ru-RU" sz="1200"/>
              <a:t>паровоз черный – </a:t>
            </a:r>
            <a:r>
              <a:rPr lang="ru-RU" sz="1200" u="sng">
                <a:hlinkClick r:id="rId20"/>
              </a:rPr>
              <a:t>http://steampunker.ru/blog/art_workshop/1139.html</a:t>
            </a:r>
            <a:endParaRPr lang="ru-RU" sz="1200"/>
          </a:p>
          <a:p>
            <a:r>
              <a:rPr lang="ru-RU" sz="1200"/>
              <a:t>паровоз с вагоном –  </a:t>
            </a:r>
            <a:r>
              <a:rPr lang="ru-RU" sz="1200" u="sng">
                <a:hlinkClick r:id="rId21"/>
              </a:rPr>
              <a:t>http://www.myspace.com/friendsafekeeping</a:t>
            </a:r>
            <a:endParaRPr lang="ru-RU" sz="1200"/>
          </a:p>
          <a:p>
            <a:r>
              <a:rPr lang="ru-RU" sz="1200"/>
              <a:t>машинист –  </a:t>
            </a:r>
            <a:r>
              <a:rPr lang="ru-RU" sz="1200" u="sng">
                <a:hlinkClick r:id="rId22"/>
              </a:rPr>
              <a:t>http://pu3-buzuluk.okis.ru/servis.html</a:t>
            </a:r>
            <a:endParaRPr lang="ru-RU" sz="1200"/>
          </a:p>
          <a:p>
            <a:r>
              <a:rPr lang="ru-RU" sz="1200"/>
              <a:t>проводник –  </a:t>
            </a:r>
            <a:r>
              <a:rPr lang="ru-RU" sz="1200" u="sng">
                <a:hlinkClick r:id="rId23"/>
              </a:rPr>
              <a:t>http://www.tvc.ru/bcastArticle.aspx?vid=7dcff09c-5f0d-4f2b-b155-c7d1c4e82d85</a:t>
            </a:r>
            <a:endParaRPr lang="ru-RU" sz="1200"/>
          </a:p>
          <a:p>
            <a:r>
              <a:rPr lang="ru-RU" sz="1200"/>
              <a:t>повара –  </a:t>
            </a:r>
            <a:r>
              <a:rPr lang="ru-RU" sz="1200" u="sng">
                <a:hlinkClick r:id="rId24"/>
              </a:rPr>
              <a:t>http://www.omskinform.ru/main.php?id=1&amp;nid=33567</a:t>
            </a:r>
            <a:endParaRPr lang="ru-RU" sz="1200"/>
          </a:p>
          <a:p>
            <a:r>
              <a:rPr lang="ru-RU" sz="1200"/>
              <a:t>дежурный –  </a:t>
            </a:r>
            <a:r>
              <a:rPr lang="ru-RU" sz="1200" u="sng">
                <a:hlinkClick r:id="rId25"/>
              </a:rPr>
              <a:t>http://www.metromost.com/alb/051.htm</a:t>
            </a:r>
            <a:endParaRPr lang="ru-RU" sz="1200"/>
          </a:p>
          <a:p>
            <a:r>
              <a:rPr lang="ru-RU" sz="1200"/>
              <a:t>бригадир –  </a:t>
            </a:r>
            <a:r>
              <a:rPr lang="ru-RU" sz="1200" u="sng">
                <a:hlinkClick r:id="rId26"/>
              </a:rPr>
              <a:t>http://www.samolety-poezda.ru/info/64/</a:t>
            </a:r>
            <a:endParaRPr lang="ru-RU" sz="1200"/>
          </a:p>
          <a:p>
            <a:r>
              <a:rPr lang="ru-RU" sz="1200"/>
              <a:t>постовой –  </a:t>
            </a:r>
            <a:r>
              <a:rPr lang="ru-RU" sz="1200" u="sng">
                <a:hlinkClick r:id="rId27"/>
              </a:rPr>
              <a:t>http://www.chaspik.spb.ru/tag/vokzal/</a:t>
            </a:r>
            <a:endParaRPr lang="ru-RU" sz="1200"/>
          </a:p>
          <a:p>
            <a:r>
              <a:rPr lang="ru-RU" sz="1200"/>
              <a:t>пассажиры –  </a:t>
            </a:r>
            <a:r>
              <a:rPr lang="ru-RU" sz="1200" u="sng">
                <a:hlinkClick r:id="rId28"/>
              </a:rPr>
              <a:t>http://ruskerealie.zcu.cz/r1-1A.php</a:t>
            </a:r>
            <a:endParaRPr lang="ru-RU" sz="1200" u="sng"/>
          </a:p>
        </p:txBody>
      </p:sp>
      <p:sp>
        <p:nvSpPr>
          <p:cNvPr id="16397" name="TextBox 10"/>
          <p:cNvSpPr txBox="1">
            <a:spLocks noChangeArrowheads="1"/>
          </p:cNvSpPr>
          <p:nvPr/>
        </p:nvSpPr>
        <p:spPr bwMode="auto">
          <a:xfrm>
            <a:off x="611188" y="2781300"/>
            <a:ext cx="6624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железнодорожный переезд без шлагбаума –  </a:t>
            </a:r>
            <a:r>
              <a:rPr lang="ru-RU" sz="1200" u="sng">
                <a:hlinkClick r:id="rId15"/>
              </a:rPr>
              <a:t>http://www.ustltd.com/img/images/1_28.gif</a:t>
            </a:r>
            <a:endParaRPr lang="ru-RU" sz="1200"/>
          </a:p>
          <a:p>
            <a:r>
              <a:rPr lang="ru-RU" sz="1200"/>
              <a:t>железнодорожный переезд со шлагбаумом –</a:t>
            </a:r>
          </a:p>
          <a:p>
            <a:r>
              <a:rPr lang="ru-RU" sz="1200" u="sng">
                <a:hlinkClick r:id="rId16"/>
              </a:rPr>
              <a:t>http://900igr.net/datai/okruzhajuschij-mir/Znaki/0004-005-ZHeleznodorozhnyj-pereezd.png</a:t>
            </a:r>
            <a:endParaRPr lang="ru-RU" sz="1200"/>
          </a:p>
          <a:p>
            <a:r>
              <a:rPr lang="ru-RU" sz="1200"/>
              <a:t>однопутная железная дорога –  </a:t>
            </a:r>
            <a:r>
              <a:rPr lang="ru-RU" sz="1200" u="sng">
                <a:hlinkClick r:id="rId17"/>
              </a:rPr>
              <a:t>http://www.vizteh.ru/upload/information_system_18/5/9/2/item_592/information_items_592.jpg</a:t>
            </a:r>
            <a:endParaRPr lang="ru-RU" sz="1200"/>
          </a:p>
          <a:p>
            <a:r>
              <a:rPr lang="ru-RU" sz="1200"/>
              <a:t>многопутная железная дорога – </a:t>
            </a:r>
          </a:p>
          <a:p>
            <a:r>
              <a:rPr lang="ru-RU" sz="1200" u="sng">
                <a:hlinkClick r:id="rId18"/>
              </a:rPr>
              <a:t>http://www.etn-rs.ru/images/Znaki_bezopasnosti/Znaki_dorojnoi_bezopasnosti/big/285.gif</a:t>
            </a:r>
            <a:endParaRPr lang="ru-RU" sz="12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Овсом не кормят, </a:t>
            </a:r>
            <a:br>
              <a:rPr lang="ru-RU" smtClean="0"/>
            </a:br>
            <a:r>
              <a:rPr lang="ru-RU" smtClean="0"/>
              <a:t>Кнутом не гонят,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 как пашет -</a:t>
            </a:r>
            <a:br>
              <a:rPr lang="ru-RU" smtClean="0"/>
            </a:br>
            <a:r>
              <a:rPr lang="ru-RU" smtClean="0"/>
              <a:t>Семь плугов тащит.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трактор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Рисунок 8" descr="тракт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24175"/>
            <a:ext cx="22558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Что за чудо - синий дом,</a:t>
            </a:r>
            <a:br>
              <a:rPr lang="ru-RU" smtClean="0"/>
            </a:br>
            <a:r>
              <a:rPr lang="ru-RU" smtClean="0"/>
              <a:t>Ребятишек много в нем,</a:t>
            </a:r>
            <a:br>
              <a:rPr lang="ru-RU" smtClean="0"/>
            </a:br>
            <a:r>
              <a:rPr lang="ru-RU" smtClean="0"/>
              <a:t>Носит обувь из резины,</a:t>
            </a:r>
            <a:br>
              <a:rPr lang="ru-RU" smtClean="0"/>
            </a:br>
            <a:r>
              <a:rPr lang="ru-RU" smtClean="0"/>
              <a:t>А питается бензином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автобус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" name="Рисунок 11" descr="автобу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84538"/>
            <a:ext cx="2586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Без разгона ввысь взлетает,</a:t>
            </a:r>
            <a:br>
              <a:rPr lang="ru-RU" smtClean="0"/>
            </a:br>
            <a:r>
              <a:rPr lang="ru-RU" smtClean="0"/>
              <a:t>Стрекозу напоминает,</a:t>
            </a:r>
            <a:br>
              <a:rPr lang="ru-RU" smtClean="0"/>
            </a:br>
            <a:r>
              <a:rPr lang="ru-RU" smtClean="0"/>
              <a:t>Отправляется в полет</a:t>
            </a:r>
            <a:br>
              <a:rPr lang="ru-RU" smtClean="0"/>
            </a:br>
            <a:r>
              <a:rPr lang="ru-RU" smtClean="0"/>
              <a:t>Наш российский...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вертолет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" name="Рисунок 16" descr="вертолет.jpg"/>
          <p:cNvPicPr>
            <a:picLocks noChangeAspect="1"/>
          </p:cNvPicPr>
          <p:nvPr/>
        </p:nvPicPr>
        <p:blipFill>
          <a:blip r:embed="rId2"/>
          <a:srcRect r="3172" b="15385"/>
          <a:stretch>
            <a:fillRect/>
          </a:stretch>
        </p:blipFill>
        <p:spPr bwMode="auto">
          <a:xfrm>
            <a:off x="2411413" y="3068638"/>
            <a:ext cx="36083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338</Words>
  <Application>Microsoft Office PowerPoint</Application>
  <PresentationFormat>Экран (4:3)</PresentationFormat>
  <Paragraphs>109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Mead Bold</vt:lpstr>
      <vt:lpstr>Calibri</vt:lpstr>
      <vt:lpstr>Monotype Corsiva</vt:lpstr>
      <vt:lpstr>TS010336811</vt:lpstr>
      <vt:lpstr>Моделирование.  из бумаги</vt:lpstr>
      <vt:lpstr>загадка</vt:lpstr>
      <vt:lpstr>автомашина</vt:lpstr>
      <vt:lpstr>загадка</vt:lpstr>
      <vt:lpstr>трактор</vt:lpstr>
      <vt:lpstr>загадка</vt:lpstr>
      <vt:lpstr>автобус</vt:lpstr>
      <vt:lpstr>загадка</vt:lpstr>
      <vt:lpstr>вертолет</vt:lpstr>
      <vt:lpstr>загадка</vt:lpstr>
      <vt:lpstr>аэропорт</vt:lpstr>
      <vt:lpstr> загадка</vt:lpstr>
      <vt:lpstr>самолет</vt:lpstr>
      <vt:lpstr>загадка</vt:lpstr>
      <vt:lpstr>троллейбус</vt:lpstr>
      <vt:lpstr>загадка</vt:lpstr>
      <vt:lpstr>ракета</vt:lpstr>
      <vt:lpstr>кросворд</vt:lpstr>
      <vt:lpstr>Слайд 19</vt:lpstr>
      <vt:lpstr>паровоз Черепановых </vt:lpstr>
      <vt:lpstr>Москва - Петербург </vt:lpstr>
      <vt:lpstr>Слайд 22</vt:lpstr>
      <vt:lpstr>Слайд 23</vt:lpstr>
      <vt:lpstr>Словарная работа</vt:lpstr>
      <vt:lpstr>Слайд 25</vt:lpstr>
      <vt:lpstr>Слайд 26</vt:lpstr>
      <vt:lpstr>Повара, дежурный. Бригадир, постовой  </vt:lpstr>
      <vt:lpstr>Пассажиры – люди.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Моделирование.  из бумаги</dc:title>
  <dc:creator/>
  <cp:lastModifiedBy/>
  <cp:revision>7</cp:revision>
  <dcterms:created xsi:type="dcterms:W3CDTF">2012-03-24T14:28:37Z</dcterms:created>
  <dcterms:modified xsi:type="dcterms:W3CDTF">2015-02-22T05:11:35Z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